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rawings/drawing1.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handoutMasterIdLst>
    <p:handoutMasterId r:id="rId45"/>
  </p:handoutMasterIdLst>
  <p:sldIdLst>
    <p:sldId id="256" r:id="rId3"/>
    <p:sldId id="356" r:id="rId4"/>
    <p:sldId id="274" r:id="rId5"/>
    <p:sldId id="386" r:id="rId6"/>
    <p:sldId id="315" r:id="rId7"/>
    <p:sldId id="316" r:id="rId8"/>
    <p:sldId id="357" r:id="rId9"/>
    <p:sldId id="369" r:id="rId10"/>
    <p:sldId id="318" r:id="rId11"/>
    <p:sldId id="358" r:id="rId12"/>
    <p:sldId id="359" r:id="rId13"/>
    <p:sldId id="360" r:id="rId14"/>
    <p:sldId id="361" r:id="rId15"/>
    <p:sldId id="362" r:id="rId16"/>
    <p:sldId id="363" r:id="rId17"/>
    <p:sldId id="364" r:id="rId18"/>
    <p:sldId id="319" r:id="rId19"/>
    <p:sldId id="365" r:id="rId20"/>
    <p:sldId id="334" r:id="rId21"/>
    <p:sldId id="385" r:id="rId22"/>
    <p:sldId id="368" r:id="rId23"/>
    <p:sldId id="336" r:id="rId24"/>
    <p:sldId id="355" r:id="rId25"/>
    <p:sldId id="381" r:id="rId26"/>
    <p:sldId id="371" r:id="rId27"/>
    <p:sldId id="346" r:id="rId28"/>
    <p:sldId id="347" r:id="rId29"/>
    <p:sldId id="382" r:id="rId30"/>
    <p:sldId id="348" r:id="rId31"/>
    <p:sldId id="349" r:id="rId32"/>
    <p:sldId id="350" r:id="rId33"/>
    <p:sldId id="372" r:id="rId34"/>
    <p:sldId id="373" r:id="rId35"/>
    <p:sldId id="374" r:id="rId36"/>
    <p:sldId id="375" r:id="rId37"/>
    <p:sldId id="376" r:id="rId38"/>
    <p:sldId id="378" r:id="rId39"/>
    <p:sldId id="379" r:id="rId40"/>
    <p:sldId id="380" r:id="rId41"/>
    <p:sldId id="384" r:id="rId42"/>
    <p:sldId id="314" r:id="rId43"/>
  </p:sldIdLst>
  <p:sldSz cx="10224770" cy="6858000"/>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66"/>
    <a:srgbClr val="FF9933"/>
    <a:srgbClr val="6600FF"/>
    <a:srgbClr val="6600CC"/>
    <a:srgbClr val="33CC33"/>
    <a:srgbClr val="FFFF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660"/>
  </p:normalViewPr>
  <p:slideViewPr>
    <p:cSldViewPr>
      <p:cViewPr varScale="1">
        <p:scale>
          <a:sx n="115" d="100"/>
          <a:sy n="115" d="100"/>
        </p:scale>
        <p:origin x="1224" y="102"/>
      </p:cViewPr>
      <p:guideLst>
        <p:guide orient="horz" pos="2160"/>
        <p:guide pos="319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themeOverride" Target="../theme/themeOverride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0119452873291857"/>
          <c:y val="0.0327983270676018"/>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col"/>
        <c:grouping val="stacked"/>
        <c:varyColors val="0"/>
        <c:ser>
          <c:idx val="0"/>
          <c:order val="0"/>
          <c:tx>
            <c:strRef>
              <c:f>'[Microsoft Office PowerPoint 中的图表]Sheet1'!$B$1</c:f>
              <c:strCache>
                <c:ptCount val="1"/>
                <c:pt idx="0">
                  <c:v>次数</c:v>
                </c:pt>
              </c:strCache>
            </c:strRef>
          </c:tx>
          <c:spPr>
            <a:solidFill>
              <a:schemeClr val="accent1"/>
            </a:solidFill>
            <a:ln>
              <a:noFill/>
            </a:ln>
            <a:effectLst/>
          </c:spPr>
          <c:invertIfNegative val="0"/>
          <c:dLbls>
            <c:delete val="1"/>
          </c:dLbls>
          <c:cat>
            <c:numRef>
              <c:f>'[Microsoft Office PowerPoint 中的图表]Sheet1'!$C$2:$C$25</c:f>
              <c:numCache>
                <c:formatCode>General</c:formatCode>
                <c:ptCount val="24"/>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0</c:v>
                </c:pt>
                <c:pt idx="17">
                  <c:v>1</c:v>
                </c:pt>
                <c:pt idx="18">
                  <c:v>2</c:v>
                </c:pt>
                <c:pt idx="19">
                  <c:v>3</c:v>
                </c:pt>
                <c:pt idx="20">
                  <c:v>4</c:v>
                </c:pt>
                <c:pt idx="21">
                  <c:v>5</c:v>
                </c:pt>
                <c:pt idx="22">
                  <c:v>6</c:v>
                </c:pt>
                <c:pt idx="23">
                  <c:v>7</c:v>
                </c:pt>
              </c:numCache>
            </c:numRef>
          </c:cat>
          <c:val>
            <c:numRef>
              <c:f>'[Microsoft Office PowerPoint 中的图表]Sheet1'!$B$2:$B$25</c:f>
              <c:numCache>
                <c:formatCode>General</c:formatCode>
                <c:ptCount val="24"/>
                <c:pt idx="0">
                  <c:v>1.4</c:v>
                </c:pt>
                <c:pt idx="1">
                  <c:v>1.1</c:v>
                </c:pt>
                <c:pt idx="2">
                  <c:v>0.8</c:v>
                </c:pt>
                <c:pt idx="3">
                  <c:v>1</c:v>
                </c:pt>
                <c:pt idx="4">
                  <c:v>0.9</c:v>
                </c:pt>
                <c:pt idx="5">
                  <c:v>1.6</c:v>
                </c:pt>
                <c:pt idx="6">
                  <c:v>2.3</c:v>
                </c:pt>
                <c:pt idx="7">
                  <c:v>4.9</c:v>
                </c:pt>
                <c:pt idx="8">
                  <c:v>7</c:v>
                </c:pt>
                <c:pt idx="9">
                  <c:v>7.4</c:v>
                </c:pt>
                <c:pt idx="10">
                  <c:v>7.2</c:v>
                </c:pt>
                <c:pt idx="11">
                  <c:v>7.3</c:v>
                </c:pt>
                <c:pt idx="12">
                  <c:v>6</c:v>
                </c:pt>
                <c:pt idx="13">
                  <c:v>5.1</c:v>
                </c:pt>
                <c:pt idx="14">
                  <c:v>4.3</c:v>
                </c:pt>
                <c:pt idx="15">
                  <c:v>3.3</c:v>
                </c:pt>
                <c:pt idx="16">
                  <c:v>2.4</c:v>
                </c:pt>
                <c:pt idx="17">
                  <c:v>1.6</c:v>
                </c:pt>
                <c:pt idx="18">
                  <c:v>0.9</c:v>
                </c:pt>
                <c:pt idx="19">
                  <c:v>0.7</c:v>
                </c:pt>
                <c:pt idx="20">
                  <c:v>0.600000000000001</c:v>
                </c:pt>
                <c:pt idx="21">
                  <c:v>0.9</c:v>
                </c:pt>
                <c:pt idx="22">
                  <c:v>1.1</c:v>
                </c:pt>
                <c:pt idx="23">
                  <c:v>1.3</c:v>
                </c:pt>
              </c:numCache>
            </c:numRef>
          </c:val>
        </c:ser>
        <c:dLbls>
          <c:showLegendKey val="0"/>
          <c:showVal val="0"/>
          <c:showCatName val="0"/>
          <c:showSerName val="0"/>
          <c:showPercent val="0"/>
          <c:showBubbleSize val="0"/>
        </c:dLbls>
        <c:gapWidth val="150"/>
        <c:overlap val="100"/>
        <c:axId val="387516184"/>
        <c:axId val="387516576"/>
      </c:barChart>
      <c:catAx>
        <c:axId val="38751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87516576"/>
        <c:crosses val="autoZero"/>
        <c:auto val="1"/>
        <c:lblAlgn val="ctr"/>
        <c:lblOffset val="100"/>
        <c:noMultiLvlLbl val="0"/>
      </c:catAx>
      <c:valAx>
        <c:axId val="387516576"/>
        <c:scaling>
          <c:orientation val="minMax"/>
          <c:min val="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875161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94C28F6-262E-43AB-9704-6A64DF2F1E70}" type="doc">
      <dgm:prSet loTypeId="urn:microsoft.com/office/officeart/2005/8/layout/radial5" loCatId="relationship" qsTypeId="urn:microsoft.com/office/officeart/2005/8/quickstyle/simple2" qsCatId="simple" csTypeId="urn:microsoft.com/office/officeart/2005/8/colors/colorful5" csCatId="colorful" phldr="1"/>
      <dgm:spPr/>
      <dgm:t>
        <a:bodyPr/>
        <a:lstStyle/>
        <a:p>
          <a:endParaRPr lang="zh-CN" altLang="en-US"/>
        </a:p>
      </dgm:t>
    </dgm:pt>
    <dgm:pt modelId="{B0ADBADC-0BEE-46C2-A61B-963C68607807}">
      <dgm:prSet phldrT="[文本]"/>
      <dgm:spPr>
        <a:solidFill>
          <a:schemeClr val="accent1">
            <a:lumMod val="75000"/>
          </a:schemeClr>
        </a:solidFill>
      </dgm:spPr>
      <dgm:t>
        <a:bodyPr/>
        <a:lstStyle/>
        <a:p>
          <a:r>
            <a:rPr lang="zh-CN" altLang="en-US" dirty="0" smtClean="0"/>
            <a:t>雷暴对飞行的影响</a:t>
          </a:r>
          <a:endParaRPr lang="zh-CN" altLang="en-US" dirty="0"/>
        </a:p>
      </dgm:t>
    </dgm:pt>
    <dgm:pt modelId="{2A8A70CF-5DE4-4C1E-822B-929B51AE318F}" cxnId="{BFB3988D-00BC-4696-B5C6-88F7544D8B18}" type="parTrans">
      <dgm:prSet/>
      <dgm:spPr/>
      <dgm:t>
        <a:bodyPr/>
        <a:lstStyle/>
        <a:p>
          <a:endParaRPr lang="zh-CN" altLang="en-US"/>
        </a:p>
      </dgm:t>
    </dgm:pt>
    <dgm:pt modelId="{24CCA7DC-C51C-47A5-9780-FBEB97BA3C55}" cxnId="{BFB3988D-00BC-4696-B5C6-88F7544D8B18}" type="sibTrans">
      <dgm:prSet/>
      <dgm:spPr/>
      <dgm:t>
        <a:bodyPr/>
        <a:lstStyle/>
        <a:p>
          <a:endParaRPr lang="zh-CN" altLang="en-US"/>
        </a:p>
      </dgm:t>
    </dgm:pt>
    <dgm:pt modelId="{07FCEFD8-C66E-4B26-8EC5-C4F621C53604}">
      <dgm:prSet phldrT="[文本]"/>
      <dgm:spPr/>
      <dgm:t>
        <a:bodyPr/>
        <a:lstStyle/>
        <a:p>
          <a:r>
            <a:rPr lang="zh-CN" altLang="en-US" dirty="0" smtClean="0"/>
            <a:t>颠簸</a:t>
          </a:r>
          <a:endParaRPr lang="zh-CN" altLang="en-US" dirty="0"/>
        </a:p>
      </dgm:t>
    </dgm:pt>
    <dgm:pt modelId="{8BB04FFD-C284-4DC9-8243-077E89B7FBEC}" cxnId="{59D92A1D-3F0A-4DFF-A432-CEE5FA3315E5}" type="parTrans">
      <dgm:prSet/>
      <dgm:spPr/>
      <dgm:t>
        <a:bodyPr/>
        <a:lstStyle/>
        <a:p>
          <a:endParaRPr lang="zh-CN" altLang="en-US"/>
        </a:p>
      </dgm:t>
    </dgm:pt>
    <dgm:pt modelId="{6B38B9FB-5A3F-4F61-B6A1-8800A329036C}" cxnId="{59D92A1D-3F0A-4DFF-A432-CEE5FA3315E5}" type="sibTrans">
      <dgm:prSet/>
      <dgm:spPr/>
      <dgm:t>
        <a:bodyPr/>
        <a:lstStyle/>
        <a:p>
          <a:endParaRPr lang="zh-CN" altLang="en-US"/>
        </a:p>
      </dgm:t>
    </dgm:pt>
    <dgm:pt modelId="{0A5982F7-6688-4AF2-B598-7857ED2D844B}">
      <dgm:prSet phldrT="[文本]"/>
      <dgm:spPr/>
      <dgm:t>
        <a:bodyPr/>
        <a:lstStyle/>
        <a:p>
          <a:r>
            <a:rPr lang="zh-CN" altLang="en-US" dirty="0" smtClean="0"/>
            <a:t>大风</a:t>
          </a:r>
          <a:endParaRPr lang="zh-CN" altLang="en-US" dirty="0"/>
        </a:p>
      </dgm:t>
    </dgm:pt>
    <dgm:pt modelId="{479170D4-F59D-4F36-A8BF-B076A0031FBC}" cxnId="{0E3CD1EB-0DE0-4A62-8C40-7B66F26888F3}" type="parTrans">
      <dgm:prSet/>
      <dgm:spPr/>
      <dgm:t>
        <a:bodyPr/>
        <a:lstStyle/>
        <a:p>
          <a:endParaRPr lang="zh-CN" altLang="en-US"/>
        </a:p>
      </dgm:t>
    </dgm:pt>
    <dgm:pt modelId="{F7AD52E3-7418-42D3-94B4-7D1771750A73}" cxnId="{0E3CD1EB-0DE0-4A62-8C40-7B66F26888F3}" type="sibTrans">
      <dgm:prSet/>
      <dgm:spPr/>
      <dgm:t>
        <a:bodyPr/>
        <a:lstStyle/>
        <a:p>
          <a:endParaRPr lang="zh-CN" altLang="en-US"/>
        </a:p>
      </dgm:t>
    </dgm:pt>
    <dgm:pt modelId="{C0B7524A-CB49-4918-91C9-93D0C439DEF6}">
      <dgm:prSet phldrT="[文本]"/>
      <dgm:spPr/>
      <dgm:t>
        <a:bodyPr/>
        <a:lstStyle/>
        <a:p>
          <a:r>
            <a:rPr lang="zh-CN" altLang="en-US" dirty="0" smtClean="0"/>
            <a:t>低空风切变</a:t>
          </a:r>
          <a:endParaRPr lang="zh-CN" altLang="en-US" dirty="0"/>
        </a:p>
      </dgm:t>
    </dgm:pt>
    <dgm:pt modelId="{844013E5-2053-4A0E-8462-07E953C389C2}" cxnId="{468A6458-4868-4308-A12B-10C6883D24FC}" type="parTrans">
      <dgm:prSet/>
      <dgm:spPr/>
      <dgm:t>
        <a:bodyPr/>
        <a:lstStyle/>
        <a:p>
          <a:endParaRPr lang="zh-CN" altLang="en-US"/>
        </a:p>
      </dgm:t>
    </dgm:pt>
    <dgm:pt modelId="{81DCE550-DF00-46C3-91A8-B5765A1AA742}" cxnId="{468A6458-4868-4308-A12B-10C6883D24FC}" type="sibTrans">
      <dgm:prSet/>
      <dgm:spPr/>
      <dgm:t>
        <a:bodyPr/>
        <a:lstStyle/>
        <a:p>
          <a:endParaRPr lang="zh-CN" altLang="en-US"/>
        </a:p>
      </dgm:t>
    </dgm:pt>
    <dgm:pt modelId="{EC04EC0E-D2A8-4EF9-A2BE-28E322F91556}">
      <dgm:prSet phldrT="[文本]"/>
      <dgm:spPr/>
      <dgm:t>
        <a:bodyPr/>
        <a:lstStyle/>
        <a:p>
          <a:r>
            <a:rPr lang="zh-CN" altLang="en-US" dirty="0" smtClean="0"/>
            <a:t>电闪雷击</a:t>
          </a:r>
          <a:endParaRPr lang="zh-CN" altLang="en-US" dirty="0"/>
        </a:p>
      </dgm:t>
    </dgm:pt>
    <dgm:pt modelId="{CA5D5283-04BB-48CF-B1E4-EEE2DD7215AA}" cxnId="{EDF94DA5-73B0-4E94-A8B6-4F45F22C7DBC}" type="parTrans">
      <dgm:prSet/>
      <dgm:spPr/>
      <dgm:t>
        <a:bodyPr/>
        <a:lstStyle/>
        <a:p>
          <a:endParaRPr lang="zh-CN" altLang="en-US"/>
        </a:p>
      </dgm:t>
    </dgm:pt>
    <dgm:pt modelId="{37F24EFF-59A9-4D21-9429-B4079A29BAAE}" cxnId="{EDF94DA5-73B0-4E94-A8B6-4F45F22C7DBC}" type="sibTrans">
      <dgm:prSet/>
      <dgm:spPr/>
      <dgm:t>
        <a:bodyPr/>
        <a:lstStyle/>
        <a:p>
          <a:endParaRPr lang="zh-CN" altLang="en-US"/>
        </a:p>
      </dgm:t>
    </dgm:pt>
    <dgm:pt modelId="{D3C07846-4FBE-49E8-AE71-987D49F9DE37}">
      <dgm:prSet/>
      <dgm:spPr/>
      <dgm:t>
        <a:bodyPr/>
        <a:lstStyle/>
        <a:p>
          <a:r>
            <a:rPr lang="zh-CN" altLang="en-US" smtClean="0"/>
            <a:t>强降水</a:t>
          </a:r>
          <a:endParaRPr lang="zh-CN" altLang="en-US"/>
        </a:p>
      </dgm:t>
    </dgm:pt>
    <dgm:pt modelId="{EFAFA13B-5E63-4F7D-A66D-79A0CB0DF223}" cxnId="{0D86B135-52E8-4DF4-9483-94DAC94A53EF}" type="parTrans">
      <dgm:prSet/>
      <dgm:spPr/>
      <dgm:t>
        <a:bodyPr/>
        <a:lstStyle/>
        <a:p>
          <a:endParaRPr lang="zh-CN" altLang="en-US"/>
        </a:p>
      </dgm:t>
    </dgm:pt>
    <dgm:pt modelId="{F97A9312-2C55-4F48-AFD6-41D1BA6FF8FB}" cxnId="{0D86B135-52E8-4DF4-9483-94DAC94A53EF}" type="sibTrans">
      <dgm:prSet/>
      <dgm:spPr/>
      <dgm:t>
        <a:bodyPr/>
        <a:lstStyle/>
        <a:p>
          <a:endParaRPr lang="zh-CN" altLang="en-US"/>
        </a:p>
      </dgm:t>
    </dgm:pt>
    <dgm:pt modelId="{F40F0FC9-29E6-411C-AFAD-BFE8A438DEE4}">
      <dgm:prSet/>
      <dgm:spPr/>
      <dgm:t>
        <a:bodyPr/>
        <a:lstStyle/>
        <a:p>
          <a:r>
            <a:rPr lang="zh-CN" altLang="en-US" smtClean="0"/>
            <a:t>积冰</a:t>
          </a:r>
          <a:endParaRPr lang="zh-CN" altLang="en-US"/>
        </a:p>
      </dgm:t>
    </dgm:pt>
    <dgm:pt modelId="{12E192E9-3293-4992-AF96-2E58E9866DB4}" cxnId="{4810C003-E20C-4C79-B715-16F5E353DEE4}" type="parTrans">
      <dgm:prSet/>
      <dgm:spPr/>
      <dgm:t>
        <a:bodyPr/>
        <a:lstStyle/>
        <a:p>
          <a:endParaRPr lang="zh-CN" altLang="en-US"/>
        </a:p>
      </dgm:t>
    </dgm:pt>
    <dgm:pt modelId="{0A1FA424-B735-4DBE-8C2D-66D6D4C2A16E}" cxnId="{4810C003-E20C-4C79-B715-16F5E353DEE4}" type="sibTrans">
      <dgm:prSet/>
      <dgm:spPr/>
      <dgm:t>
        <a:bodyPr/>
        <a:lstStyle/>
        <a:p>
          <a:endParaRPr lang="zh-CN" altLang="en-US"/>
        </a:p>
      </dgm:t>
    </dgm:pt>
    <dgm:pt modelId="{19100550-26FA-48CF-885B-A5FF27B69019}">
      <dgm:prSet/>
      <dgm:spPr/>
      <dgm:t>
        <a:bodyPr/>
        <a:lstStyle/>
        <a:p>
          <a:r>
            <a:rPr lang="zh-CN" altLang="en-US" dirty="0" smtClean="0"/>
            <a:t>下击暴流</a:t>
          </a:r>
          <a:endParaRPr lang="zh-CN" altLang="en-US" dirty="0"/>
        </a:p>
      </dgm:t>
    </dgm:pt>
    <dgm:pt modelId="{A5469AE5-36FC-40F6-BCC2-26510ECD0615}" cxnId="{A037F94C-CAE1-4F94-B6DD-63222ECC27BA}" type="parTrans">
      <dgm:prSet/>
      <dgm:spPr/>
      <dgm:t>
        <a:bodyPr/>
        <a:lstStyle/>
        <a:p>
          <a:endParaRPr lang="zh-CN" altLang="en-US"/>
        </a:p>
      </dgm:t>
    </dgm:pt>
    <dgm:pt modelId="{0F20129E-545C-417C-85F2-3F699C1A2E65}" cxnId="{A037F94C-CAE1-4F94-B6DD-63222ECC27BA}" type="sibTrans">
      <dgm:prSet/>
      <dgm:spPr/>
      <dgm:t>
        <a:bodyPr/>
        <a:lstStyle/>
        <a:p>
          <a:endParaRPr lang="zh-CN" altLang="en-US"/>
        </a:p>
      </dgm:t>
    </dgm:pt>
    <dgm:pt modelId="{07028665-A169-40C4-A6CC-5962918C04DC}" type="pres">
      <dgm:prSet presAssocID="{C94C28F6-262E-43AB-9704-6A64DF2F1E70}" presName="Name0" presStyleCnt="0">
        <dgm:presLayoutVars>
          <dgm:chMax val="1"/>
          <dgm:dir/>
          <dgm:animLvl val="ctr"/>
          <dgm:resizeHandles val="exact"/>
        </dgm:presLayoutVars>
      </dgm:prSet>
      <dgm:spPr/>
      <dgm:t>
        <a:bodyPr/>
        <a:lstStyle/>
        <a:p>
          <a:endParaRPr lang="zh-CN" altLang="en-US"/>
        </a:p>
      </dgm:t>
    </dgm:pt>
    <dgm:pt modelId="{D3C56326-70A1-434E-89C4-6E40190FAAD2}" type="pres">
      <dgm:prSet presAssocID="{B0ADBADC-0BEE-46C2-A61B-963C68607807}" presName="centerShape" presStyleLbl="node0" presStyleIdx="0" presStyleCnt="1"/>
      <dgm:spPr/>
      <dgm:t>
        <a:bodyPr/>
        <a:lstStyle/>
        <a:p>
          <a:endParaRPr lang="zh-CN" altLang="en-US"/>
        </a:p>
      </dgm:t>
    </dgm:pt>
    <dgm:pt modelId="{6DBF5055-2A37-46EF-81BF-C9C92D7915A3}" type="pres">
      <dgm:prSet presAssocID="{8BB04FFD-C284-4DC9-8243-077E89B7FBEC}" presName="parTrans" presStyleLbl="sibTrans2D1" presStyleIdx="0" presStyleCnt="7"/>
      <dgm:spPr/>
      <dgm:t>
        <a:bodyPr/>
        <a:lstStyle/>
        <a:p>
          <a:endParaRPr lang="zh-CN" altLang="en-US"/>
        </a:p>
      </dgm:t>
    </dgm:pt>
    <dgm:pt modelId="{A2B29A68-BCD8-466A-BA11-8ED8D0639C94}" type="pres">
      <dgm:prSet presAssocID="{8BB04FFD-C284-4DC9-8243-077E89B7FBEC}" presName="connectorText" presStyleLbl="sibTrans2D1" presStyleIdx="0" presStyleCnt="7"/>
      <dgm:spPr/>
      <dgm:t>
        <a:bodyPr/>
        <a:lstStyle/>
        <a:p>
          <a:endParaRPr lang="zh-CN" altLang="en-US"/>
        </a:p>
      </dgm:t>
    </dgm:pt>
    <dgm:pt modelId="{8DBCF0A9-1DCC-4E42-AB99-CFE064B5A68C}" type="pres">
      <dgm:prSet presAssocID="{07FCEFD8-C66E-4B26-8EC5-C4F621C53604}" presName="node" presStyleLbl="node1" presStyleIdx="0" presStyleCnt="7">
        <dgm:presLayoutVars>
          <dgm:bulletEnabled val="1"/>
        </dgm:presLayoutVars>
      </dgm:prSet>
      <dgm:spPr/>
      <dgm:t>
        <a:bodyPr/>
        <a:lstStyle/>
        <a:p>
          <a:endParaRPr lang="zh-CN" altLang="en-US"/>
        </a:p>
      </dgm:t>
    </dgm:pt>
    <dgm:pt modelId="{C724BE4E-34FE-4AAB-BA84-87301EF82DD1}" type="pres">
      <dgm:prSet presAssocID="{479170D4-F59D-4F36-A8BF-B076A0031FBC}" presName="parTrans" presStyleLbl="sibTrans2D1" presStyleIdx="1" presStyleCnt="7"/>
      <dgm:spPr/>
      <dgm:t>
        <a:bodyPr/>
        <a:lstStyle/>
        <a:p>
          <a:endParaRPr lang="zh-CN" altLang="en-US"/>
        </a:p>
      </dgm:t>
    </dgm:pt>
    <dgm:pt modelId="{2E0B8EEA-8BA9-41CE-9AD6-E3BE03064895}" type="pres">
      <dgm:prSet presAssocID="{479170D4-F59D-4F36-A8BF-B076A0031FBC}" presName="connectorText" presStyleLbl="sibTrans2D1" presStyleIdx="1" presStyleCnt="7"/>
      <dgm:spPr/>
      <dgm:t>
        <a:bodyPr/>
        <a:lstStyle/>
        <a:p>
          <a:endParaRPr lang="zh-CN" altLang="en-US"/>
        </a:p>
      </dgm:t>
    </dgm:pt>
    <dgm:pt modelId="{2F287700-66E8-4F38-95B9-870F744C4A0A}" type="pres">
      <dgm:prSet presAssocID="{0A5982F7-6688-4AF2-B598-7857ED2D844B}" presName="node" presStyleLbl="node1" presStyleIdx="1" presStyleCnt="7">
        <dgm:presLayoutVars>
          <dgm:bulletEnabled val="1"/>
        </dgm:presLayoutVars>
      </dgm:prSet>
      <dgm:spPr/>
      <dgm:t>
        <a:bodyPr/>
        <a:lstStyle/>
        <a:p>
          <a:endParaRPr lang="zh-CN" altLang="en-US"/>
        </a:p>
      </dgm:t>
    </dgm:pt>
    <dgm:pt modelId="{8063E69F-C6E0-493C-A6BE-5B72C428B81D}" type="pres">
      <dgm:prSet presAssocID="{A5469AE5-36FC-40F6-BCC2-26510ECD0615}" presName="parTrans" presStyleLbl="sibTrans2D1" presStyleIdx="2" presStyleCnt="7"/>
      <dgm:spPr/>
      <dgm:t>
        <a:bodyPr/>
        <a:lstStyle/>
        <a:p>
          <a:endParaRPr lang="zh-CN" altLang="en-US"/>
        </a:p>
      </dgm:t>
    </dgm:pt>
    <dgm:pt modelId="{EFD7C340-AA7E-4BC1-B128-6784D97F1E37}" type="pres">
      <dgm:prSet presAssocID="{A5469AE5-36FC-40F6-BCC2-26510ECD0615}" presName="connectorText" presStyleLbl="sibTrans2D1" presStyleIdx="2" presStyleCnt="7"/>
      <dgm:spPr/>
      <dgm:t>
        <a:bodyPr/>
        <a:lstStyle/>
        <a:p>
          <a:endParaRPr lang="zh-CN" altLang="en-US"/>
        </a:p>
      </dgm:t>
    </dgm:pt>
    <dgm:pt modelId="{4D360881-F34D-4F32-BDB2-710DA89EBC8A}" type="pres">
      <dgm:prSet presAssocID="{19100550-26FA-48CF-885B-A5FF27B69019}" presName="node" presStyleLbl="node1" presStyleIdx="2" presStyleCnt="7">
        <dgm:presLayoutVars>
          <dgm:bulletEnabled val="1"/>
        </dgm:presLayoutVars>
      </dgm:prSet>
      <dgm:spPr/>
      <dgm:t>
        <a:bodyPr/>
        <a:lstStyle/>
        <a:p>
          <a:endParaRPr lang="zh-CN" altLang="en-US"/>
        </a:p>
      </dgm:t>
    </dgm:pt>
    <dgm:pt modelId="{C0303B61-8112-40DF-9B98-23B1D4875925}" type="pres">
      <dgm:prSet presAssocID="{12E192E9-3293-4992-AF96-2E58E9866DB4}" presName="parTrans" presStyleLbl="sibTrans2D1" presStyleIdx="3" presStyleCnt="7"/>
      <dgm:spPr/>
      <dgm:t>
        <a:bodyPr/>
        <a:lstStyle/>
        <a:p>
          <a:endParaRPr lang="zh-CN" altLang="en-US"/>
        </a:p>
      </dgm:t>
    </dgm:pt>
    <dgm:pt modelId="{13092118-972F-4B58-B137-8A98A69904DB}" type="pres">
      <dgm:prSet presAssocID="{12E192E9-3293-4992-AF96-2E58E9866DB4}" presName="connectorText" presStyleLbl="sibTrans2D1" presStyleIdx="3" presStyleCnt="7"/>
      <dgm:spPr/>
      <dgm:t>
        <a:bodyPr/>
        <a:lstStyle/>
        <a:p>
          <a:endParaRPr lang="zh-CN" altLang="en-US"/>
        </a:p>
      </dgm:t>
    </dgm:pt>
    <dgm:pt modelId="{77935D8C-5C4E-4AE0-ADA3-23241800249B}" type="pres">
      <dgm:prSet presAssocID="{F40F0FC9-29E6-411C-AFAD-BFE8A438DEE4}" presName="node" presStyleLbl="node1" presStyleIdx="3" presStyleCnt="7">
        <dgm:presLayoutVars>
          <dgm:bulletEnabled val="1"/>
        </dgm:presLayoutVars>
      </dgm:prSet>
      <dgm:spPr/>
      <dgm:t>
        <a:bodyPr/>
        <a:lstStyle/>
        <a:p>
          <a:endParaRPr lang="zh-CN" altLang="en-US"/>
        </a:p>
      </dgm:t>
    </dgm:pt>
    <dgm:pt modelId="{6F861137-C7FC-47F9-BBB8-895BC0DD5A69}" type="pres">
      <dgm:prSet presAssocID="{EFAFA13B-5E63-4F7D-A66D-79A0CB0DF223}" presName="parTrans" presStyleLbl="sibTrans2D1" presStyleIdx="4" presStyleCnt="7"/>
      <dgm:spPr/>
      <dgm:t>
        <a:bodyPr/>
        <a:lstStyle/>
        <a:p>
          <a:endParaRPr lang="zh-CN" altLang="en-US"/>
        </a:p>
      </dgm:t>
    </dgm:pt>
    <dgm:pt modelId="{CBD1D6F4-FB8F-4C14-8B54-09E12F12DA4B}" type="pres">
      <dgm:prSet presAssocID="{EFAFA13B-5E63-4F7D-A66D-79A0CB0DF223}" presName="connectorText" presStyleLbl="sibTrans2D1" presStyleIdx="4" presStyleCnt="7"/>
      <dgm:spPr/>
      <dgm:t>
        <a:bodyPr/>
        <a:lstStyle/>
        <a:p>
          <a:endParaRPr lang="zh-CN" altLang="en-US"/>
        </a:p>
      </dgm:t>
    </dgm:pt>
    <dgm:pt modelId="{E8B68079-2FDE-4B08-ACED-D160DD7FBB3C}" type="pres">
      <dgm:prSet presAssocID="{D3C07846-4FBE-49E8-AE71-987D49F9DE37}" presName="node" presStyleLbl="node1" presStyleIdx="4" presStyleCnt="7">
        <dgm:presLayoutVars>
          <dgm:bulletEnabled val="1"/>
        </dgm:presLayoutVars>
      </dgm:prSet>
      <dgm:spPr/>
      <dgm:t>
        <a:bodyPr/>
        <a:lstStyle/>
        <a:p>
          <a:endParaRPr lang="zh-CN" altLang="en-US"/>
        </a:p>
      </dgm:t>
    </dgm:pt>
    <dgm:pt modelId="{AFBFD937-484C-466B-9ACB-6802ED1F24F9}" type="pres">
      <dgm:prSet presAssocID="{844013E5-2053-4A0E-8462-07E953C389C2}" presName="parTrans" presStyleLbl="sibTrans2D1" presStyleIdx="5" presStyleCnt="7"/>
      <dgm:spPr/>
      <dgm:t>
        <a:bodyPr/>
        <a:lstStyle/>
        <a:p>
          <a:endParaRPr lang="zh-CN" altLang="en-US"/>
        </a:p>
      </dgm:t>
    </dgm:pt>
    <dgm:pt modelId="{41DFFFD8-7E03-40A8-A9D5-DF7B3DF47B71}" type="pres">
      <dgm:prSet presAssocID="{844013E5-2053-4A0E-8462-07E953C389C2}" presName="connectorText" presStyleLbl="sibTrans2D1" presStyleIdx="5" presStyleCnt="7"/>
      <dgm:spPr/>
      <dgm:t>
        <a:bodyPr/>
        <a:lstStyle/>
        <a:p>
          <a:endParaRPr lang="zh-CN" altLang="en-US"/>
        </a:p>
      </dgm:t>
    </dgm:pt>
    <dgm:pt modelId="{31226118-948D-431B-AEB3-82BEDC46CE72}" type="pres">
      <dgm:prSet presAssocID="{C0B7524A-CB49-4918-91C9-93D0C439DEF6}" presName="node" presStyleLbl="node1" presStyleIdx="5" presStyleCnt="7">
        <dgm:presLayoutVars>
          <dgm:bulletEnabled val="1"/>
        </dgm:presLayoutVars>
      </dgm:prSet>
      <dgm:spPr/>
      <dgm:t>
        <a:bodyPr/>
        <a:lstStyle/>
        <a:p>
          <a:endParaRPr lang="zh-CN" altLang="en-US"/>
        </a:p>
      </dgm:t>
    </dgm:pt>
    <dgm:pt modelId="{DDC54D6F-7BB8-47E5-9253-21977E4240A3}" type="pres">
      <dgm:prSet presAssocID="{CA5D5283-04BB-48CF-B1E4-EEE2DD7215AA}" presName="parTrans" presStyleLbl="sibTrans2D1" presStyleIdx="6" presStyleCnt="7"/>
      <dgm:spPr/>
      <dgm:t>
        <a:bodyPr/>
        <a:lstStyle/>
        <a:p>
          <a:endParaRPr lang="zh-CN" altLang="en-US"/>
        </a:p>
      </dgm:t>
    </dgm:pt>
    <dgm:pt modelId="{4B414D9B-3B93-482B-9DBE-2A09902B8813}" type="pres">
      <dgm:prSet presAssocID="{CA5D5283-04BB-48CF-B1E4-EEE2DD7215AA}" presName="connectorText" presStyleLbl="sibTrans2D1" presStyleIdx="6" presStyleCnt="7"/>
      <dgm:spPr/>
      <dgm:t>
        <a:bodyPr/>
        <a:lstStyle/>
        <a:p>
          <a:endParaRPr lang="zh-CN" altLang="en-US"/>
        </a:p>
      </dgm:t>
    </dgm:pt>
    <dgm:pt modelId="{A716511A-9BB7-4A4B-9A40-E257A7E66F6F}" type="pres">
      <dgm:prSet presAssocID="{EC04EC0E-D2A8-4EF9-A2BE-28E322F91556}" presName="node" presStyleLbl="node1" presStyleIdx="6" presStyleCnt="7">
        <dgm:presLayoutVars>
          <dgm:bulletEnabled val="1"/>
        </dgm:presLayoutVars>
      </dgm:prSet>
      <dgm:spPr/>
      <dgm:t>
        <a:bodyPr/>
        <a:lstStyle/>
        <a:p>
          <a:endParaRPr lang="zh-CN" altLang="en-US"/>
        </a:p>
      </dgm:t>
    </dgm:pt>
  </dgm:ptLst>
  <dgm:cxnLst>
    <dgm:cxn modelId="{D5B1670A-6DA0-419B-B918-43921A583A1C}" type="presOf" srcId="{0A5982F7-6688-4AF2-B598-7857ED2D844B}" destId="{2F287700-66E8-4F38-95B9-870F744C4A0A}" srcOrd="0" destOrd="0" presId="urn:microsoft.com/office/officeart/2005/8/layout/radial5"/>
    <dgm:cxn modelId="{EDF94DA5-73B0-4E94-A8B6-4F45F22C7DBC}" srcId="{B0ADBADC-0BEE-46C2-A61B-963C68607807}" destId="{EC04EC0E-D2A8-4EF9-A2BE-28E322F91556}" srcOrd="6" destOrd="0" parTransId="{CA5D5283-04BB-48CF-B1E4-EEE2DD7215AA}" sibTransId="{37F24EFF-59A9-4D21-9429-B4079A29BAAE}"/>
    <dgm:cxn modelId="{AB9A143C-64D9-4173-BC80-6B6B138A3686}" type="presOf" srcId="{EC04EC0E-D2A8-4EF9-A2BE-28E322F91556}" destId="{A716511A-9BB7-4A4B-9A40-E257A7E66F6F}" srcOrd="0" destOrd="0" presId="urn:microsoft.com/office/officeart/2005/8/layout/radial5"/>
    <dgm:cxn modelId="{0D86B135-52E8-4DF4-9483-94DAC94A53EF}" srcId="{B0ADBADC-0BEE-46C2-A61B-963C68607807}" destId="{D3C07846-4FBE-49E8-AE71-987D49F9DE37}" srcOrd="4" destOrd="0" parTransId="{EFAFA13B-5E63-4F7D-A66D-79A0CB0DF223}" sibTransId="{F97A9312-2C55-4F48-AFD6-41D1BA6FF8FB}"/>
    <dgm:cxn modelId="{D5AF08DB-0A17-4BD3-B0C7-7B281341136D}" type="presOf" srcId="{8BB04FFD-C284-4DC9-8243-077E89B7FBEC}" destId="{A2B29A68-BCD8-466A-BA11-8ED8D0639C94}" srcOrd="1" destOrd="0" presId="urn:microsoft.com/office/officeart/2005/8/layout/radial5"/>
    <dgm:cxn modelId="{60C4D193-BD63-44FB-A6EF-2D98B078DB45}" type="presOf" srcId="{12E192E9-3293-4992-AF96-2E58E9866DB4}" destId="{C0303B61-8112-40DF-9B98-23B1D4875925}" srcOrd="0" destOrd="0" presId="urn:microsoft.com/office/officeart/2005/8/layout/radial5"/>
    <dgm:cxn modelId="{93E0D1A0-8F6E-46E3-9BEA-CFB7F2972510}" type="presOf" srcId="{C0B7524A-CB49-4918-91C9-93D0C439DEF6}" destId="{31226118-948D-431B-AEB3-82BEDC46CE72}" srcOrd="0" destOrd="0" presId="urn:microsoft.com/office/officeart/2005/8/layout/radial5"/>
    <dgm:cxn modelId="{49A02E55-6036-452A-9986-C05CF1D85BCB}" type="presOf" srcId="{844013E5-2053-4A0E-8462-07E953C389C2}" destId="{AFBFD937-484C-466B-9ACB-6802ED1F24F9}" srcOrd="0" destOrd="0" presId="urn:microsoft.com/office/officeart/2005/8/layout/radial5"/>
    <dgm:cxn modelId="{02561C57-1887-44C9-B3BA-C8EC2B095829}" type="presOf" srcId="{A5469AE5-36FC-40F6-BCC2-26510ECD0615}" destId="{8063E69F-C6E0-493C-A6BE-5B72C428B81D}" srcOrd="0" destOrd="0" presId="urn:microsoft.com/office/officeart/2005/8/layout/radial5"/>
    <dgm:cxn modelId="{39E4F730-A4D5-4B96-9C59-5D4629342ECA}" type="presOf" srcId="{D3C07846-4FBE-49E8-AE71-987D49F9DE37}" destId="{E8B68079-2FDE-4B08-ACED-D160DD7FBB3C}" srcOrd="0" destOrd="0" presId="urn:microsoft.com/office/officeart/2005/8/layout/radial5"/>
    <dgm:cxn modelId="{04E0A91D-0944-4B77-8214-D062C45D196D}" type="presOf" srcId="{A5469AE5-36FC-40F6-BCC2-26510ECD0615}" destId="{EFD7C340-AA7E-4BC1-B128-6784D97F1E37}" srcOrd="1" destOrd="0" presId="urn:microsoft.com/office/officeart/2005/8/layout/radial5"/>
    <dgm:cxn modelId="{19F7970E-DB02-4DFE-B321-DAD720154250}" type="presOf" srcId="{EFAFA13B-5E63-4F7D-A66D-79A0CB0DF223}" destId="{CBD1D6F4-FB8F-4C14-8B54-09E12F12DA4B}" srcOrd="1" destOrd="0" presId="urn:microsoft.com/office/officeart/2005/8/layout/radial5"/>
    <dgm:cxn modelId="{9193FAAF-A922-4D99-BB3C-DF4D30B6BB24}" type="presOf" srcId="{479170D4-F59D-4F36-A8BF-B076A0031FBC}" destId="{2E0B8EEA-8BA9-41CE-9AD6-E3BE03064895}" srcOrd="1" destOrd="0" presId="urn:microsoft.com/office/officeart/2005/8/layout/radial5"/>
    <dgm:cxn modelId="{699988D0-CD59-48FA-8754-7455E3CE2011}" type="presOf" srcId="{19100550-26FA-48CF-885B-A5FF27B69019}" destId="{4D360881-F34D-4F32-BDB2-710DA89EBC8A}" srcOrd="0" destOrd="0" presId="urn:microsoft.com/office/officeart/2005/8/layout/radial5"/>
    <dgm:cxn modelId="{9A8D72C3-4A58-427D-8D81-80EBF81AB8C1}" type="presOf" srcId="{EFAFA13B-5E63-4F7D-A66D-79A0CB0DF223}" destId="{6F861137-C7FC-47F9-BBB8-895BC0DD5A69}" srcOrd="0" destOrd="0" presId="urn:microsoft.com/office/officeart/2005/8/layout/radial5"/>
    <dgm:cxn modelId="{DE407B02-AB55-4438-801C-965FA918F585}" type="presOf" srcId="{844013E5-2053-4A0E-8462-07E953C389C2}" destId="{41DFFFD8-7E03-40A8-A9D5-DF7B3DF47B71}" srcOrd="1" destOrd="0" presId="urn:microsoft.com/office/officeart/2005/8/layout/radial5"/>
    <dgm:cxn modelId="{B627A0A9-279A-4F04-B3E7-9E2258D05065}" type="presOf" srcId="{CA5D5283-04BB-48CF-B1E4-EEE2DD7215AA}" destId="{DDC54D6F-7BB8-47E5-9253-21977E4240A3}" srcOrd="0" destOrd="0" presId="urn:microsoft.com/office/officeart/2005/8/layout/radial5"/>
    <dgm:cxn modelId="{BFB3988D-00BC-4696-B5C6-88F7544D8B18}" srcId="{C94C28F6-262E-43AB-9704-6A64DF2F1E70}" destId="{B0ADBADC-0BEE-46C2-A61B-963C68607807}" srcOrd="0" destOrd="0" parTransId="{2A8A70CF-5DE4-4C1E-822B-929B51AE318F}" sibTransId="{24CCA7DC-C51C-47A5-9780-FBEB97BA3C55}"/>
    <dgm:cxn modelId="{3B829198-AC35-470A-BEE9-1C174E2514D7}" type="presOf" srcId="{CA5D5283-04BB-48CF-B1E4-EEE2DD7215AA}" destId="{4B414D9B-3B93-482B-9DBE-2A09902B8813}" srcOrd="1" destOrd="0" presId="urn:microsoft.com/office/officeart/2005/8/layout/radial5"/>
    <dgm:cxn modelId="{BD1844DE-7B12-4681-8E7B-6EF0D3FCEBC4}" type="presOf" srcId="{C94C28F6-262E-43AB-9704-6A64DF2F1E70}" destId="{07028665-A169-40C4-A6CC-5962918C04DC}" srcOrd="0" destOrd="0" presId="urn:microsoft.com/office/officeart/2005/8/layout/radial5"/>
    <dgm:cxn modelId="{F7CC2BA2-6D0D-49D0-9C79-DFF4E812DB52}" type="presOf" srcId="{12E192E9-3293-4992-AF96-2E58E9866DB4}" destId="{13092118-972F-4B58-B137-8A98A69904DB}" srcOrd="1" destOrd="0" presId="urn:microsoft.com/office/officeart/2005/8/layout/radial5"/>
    <dgm:cxn modelId="{7B050970-E433-4B88-A721-697E8F09EC8D}" type="presOf" srcId="{07FCEFD8-C66E-4B26-8EC5-C4F621C53604}" destId="{8DBCF0A9-1DCC-4E42-AB99-CFE064B5A68C}" srcOrd="0" destOrd="0" presId="urn:microsoft.com/office/officeart/2005/8/layout/radial5"/>
    <dgm:cxn modelId="{59D92A1D-3F0A-4DFF-A432-CEE5FA3315E5}" srcId="{B0ADBADC-0BEE-46C2-A61B-963C68607807}" destId="{07FCEFD8-C66E-4B26-8EC5-C4F621C53604}" srcOrd="0" destOrd="0" parTransId="{8BB04FFD-C284-4DC9-8243-077E89B7FBEC}" sibTransId="{6B38B9FB-5A3F-4F61-B6A1-8800A329036C}"/>
    <dgm:cxn modelId="{6045367C-5817-4B7C-AE19-41E39E821366}" type="presOf" srcId="{8BB04FFD-C284-4DC9-8243-077E89B7FBEC}" destId="{6DBF5055-2A37-46EF-81BF-C9C92D7915A3}" srcOrd="0" destOrd="0" presId="urn:microsoft.com/office/officeart/2005/8/layout/radial5"/>
    <dgm:cxn modelId="{468A6458-4868-4308-A12B-10C6883D24FC}" srcId="{B0ADBADC-0BEE-46C2-A61B-963C68607807}" destId="{C0B7524A-CB49-4918-91C9-93D0C439DEF6}" srcOrd="5" destOrd="0" parTransId="{844013E5-2053-4A0E-8462-07E953C389C2}" sibTransId="{81DCE550-DF00-46C3-91A8-B5765A1AA742}"/>
    <dgm:cxn modelId="{10574E3B-AA23-4643-A963-6AB8B7A26FA4}" type="presOf" srcId="{479170D4-F59D-4F36-A8BF-B076A0031FBC}" destId="{C724BE4E-34FE-4AAB-BA84-87301EF82DD1}" srcOrd="0" destOrd="0" presId="urn:microsoft.com/office/officeart/2005/8/layout/radial5"/>
    <dgm:cxn modelId="{4810C003-E20C-4C79-B715-16F5E353DEE4}" srcId="{B0ADBADC-0BEE-46C2-A61B-963C68607807}" destId="{F40F0FC9-29E6-411C-AFAD-BFE8A438DEE4}" srcOrd="3" destOrd="0" parTransId="{12E192E9-3293-4992-AF96-2E58E9866DB4}" sibTransId="{0A1FA424-B735-4DBE-8C2D-66D6D4C2A16E}"/>
    <dgm:cxn modelId="{0E3CD1EB-0DE0-4A62-8C40-7B66F26888F3}" srcId="{B0ADBADC-0BEE-46C2-A61B-963C68607807}" destId="{0A5982F7-6688-4AF2-B598-7857ED2D844B}" srcOrd="1" destOrd="0" parTransId="{479170D4-F59D-4F36-A8BF-B076A0031FBC}" sibTransId="{F7AD52E3-7418-42D3-94B4-7D1771750A73}"/>
    <dgm:cxn modelId="{A037F94C-CAE1-4F94-B6DD-63222ECC27BA}" srcId="{B0ADBADC-0BEE-46C2-A61B-963C68607807}" destId="{19100550-26FA-48CF-885B-A5FF27B69019}" srcOrd="2" destOrd="0" parTransId="{A5469AE5-36FC-40F6-BCC2-26510ECD0615}" sibTransId="{0F20129E-545C-417C-85F2-3F699C1A2E65}"/>
    <dgm:cxn modelId="{2E305159-FF92-4AD9-B12F-F986227248CE}" type="presOf" srcId="{F40F0FC9-29E6-411C-AFAD-BFE8A438DEE4}" destId="{77935D8C-5C4E-4AE0-ADA3-23241800249B}" srcOrd="0" destOrd="0" presId="urn:microsoft.com/office/officeart/2005/8/layout/radial5"/>
    <dgm:cxn modelId="{FE966D0A-8756-4DDB-A378-8B2F6FCD9141}" type="presOf" srcId="{B0ADBADC-0BEE-46C2-A61B-963C68607807}" destId="{D3C56326-70A1-434E-89C4-6E40190FAAD2}" srcOrd="0" destOrd="0" presId="urn:microsoft.com/office/officeart/2005/8/layout/radial5"/>
    <dgm:cxn modelId="{A26A1E5D-4159-4FF8-9CCC-152601F20A8F}" type="presParOf" srcId="{07028665-A169-40C4-A6CC-5962918C04DC}" destId="{D3C56326-70A1-434E-89C4-6E40190FAAD2}" srcOrd="0" destOrd="0" presId="urn:microsoft.com/office/officeart/2005/8/layout/radial5"/>
    <dgm:cxn modelId="{02B679F2-7E70-4BAE-8D8B-07D69CFED521}" type="presParOf" srcId="{07028665-A169-40C4-A6CC-5962918C04DC}" destId="{6DBF5055-2A37-46EF-81BF-C9C92D7915A3}" srcOrd="1" destOrd="0" presId="urn:microsoft.com/office/officeart/2005/8/layout/radial5"/>
    <dgm:cxn modelId="{31B5D54F-D2AA-446A-AAD7-48C9FE39EC69}" type="presParOf" srcId="{6DBF5055-2A37-46EF-81BF-C9C92D7915A3}" destId="{A2B29A68-BCD8-466A-BA11-8ED8D0639C94}" srcOrd="0" destOrd="0" presId="urn:microsoft.com/office/officeart/2005/8/layout/radial5"/>
    <dgm:cxn modelId="{06BB7CA8-0F11-4402-ADD1-CACC90423C36}" type="presParOf" srcId="{07028665-A169-40C4-A6CC-5962918C04DC}" destId="{8DBCF0A9-1DCC-4E42-AB99-CFE064B5A68C}" srcOrd="2" destOrd="0" presId="urn:microsoft.com/office/officeart/2005/8/layout/radial5"/>
    <dgm:cxn modelId="{9E02E91E-28EE-4D1E-86EC-9D83D5B59427}" type="presParOf" srcId="{07028665-A169-40C4-A6CC-5962918C04DC}" destId="{C724BE4E-34FE-4AAB-BA84-87301EF82DD1}" srcOrd="3" destOrd="0" presId="urn:microsoft.com/office/officeart/2005/8/layout/radial5"/>
    <dgm:cxn modelId="{22584284-F066-46D3-9B1D-3535CCD631D9}" type="presParOf" srcId="{C724BE4E-34FE-4AAB-BA84-87301EF82DD1}" destId="{2E0B8EEA-8BA9-41CE-9AD6-E3BE03064895}" srcOrd="0" destOrd="0" presId="urn:microsoft.com/office/officeart/2005/8/layout/radial5"/>
    <dgm:cxn modelId="{EF36961F-5132-4BD9-ABC5-4AB8B2DE6167}" type="presParOf" srcId="{07028665-A169-40C4-A6CC-5962918C04DC}" destId="{2F287700-66E8-4F38-95B9-870F744C4A0A}" srcOrd="4" destOrd="0" presId="urn:microsoft.com/office/officeart/2005/8/layout/radial5"/>
    <dgm:cxn modelId="{A8C52602-1424-4312-808C-58889C374063}" type="presParOf" srcId="{07028665-A169-40C4-A6CC-5962918C04DC}" destId="{8063E69F-C6E0-493C-A6BE-5B72C428B81D}" srcOrd="5" destOrd="0" presId="urn:microsoft.com/office/officeart/2005/8/layout/radial5"/>
    <dgm:cxn modelId="{FFD42F55-C3CB-4548-B079-0421982247EC}" type="presParOf" srcId="{8063E69F-C6E0-493C-A6BE-5B72C428B81D}" destId="{EFD7C340-AA7E-4BC1-B128-6784D97F1E37}" srcOrd="0" destOrd="0" presId="urn:microsoft.com/office/officeart/2005/8/layout/radial5"/>
    <dgm:cxn modelId="{6DC60808-D8C4-4F29-A15D-A9AE2BFBBDD9}" type="presParOf" srcId="{07028665-A169-40C4-A6CC-5962918C04DC}" destId="{4D360881-F34D-4F32-BDB2-710DA89EBC8A}" srcOrd="6" destOrd="0" presId="urn:microsoft.com/office/officeart/2005/8/layout/radial5"/>
    <dgm:cxn modelId="{320F4AAE-5686-4227-880D-130233CBA854}" type="presParOf" srcId="{07028665-A169-40C4-A6CC-5962918C04DC}" destId="{C0303B61-8112-40DF-9B98-23B1D4875925}" srcOrd="7" destOrd="0" presId="urn:microsoft.com/office/officeart/2005/8/layout/radial5"/>
    <dgm:cxn modelId="{05227131-4710-4F1D-B039-F695666C1C9F}" type="presParOf" srcId="{C0303B61-8112-40DF-9B98-23B1D4875925}" destId="{13092118-972F-4B58-B137-8A98A69904DB}" srcOrd="0" destOrd="0" presId="urn:microsoft.com/office/officeart/2005/8/layout/radial5"/>
    <dgm:cxn modelId="{68102417-F259-4319-ADCE-7103123120FB}" type="presParOf" srcId="{07028665-A169-40C4-A6CC-5962918C04DC}" destId="{77935D8C-5C4E-4AE0-ADA3-23241800249B}" srcOrd="8" destOrd="0" presId="urn:microsoft.com/office/officeart/2005/8/layout/radial5"/>
    <dgm:cxn modelId="{11A680AF-3231-4266-B22A-697BDF1471D6}" type="presParOf" srcId="{07028665-A169-40C4-A6CC-5962918C04DC}" destId="{6F861137-C7FC-47F9-BBB8-895BC0DD5A69}" srcOrd="9" destOrd="0" presId="urn:microsoft.com/office/officeart/2005/8/layout/radial5"/>
    <dgm:cxn modelId="{F64A71E4-754F-425B-A8DF-8A68AC1443F5}" type="presParOf" srcId="{6F861137-C7FC-47F9-BBB8-895BC0DD5A69}" destId="{CBD1D6F4-FB8F-4C14-8B54-09E12F12DA4B}" srcOrd="0" destOrd="0" presId="urn:microsoft.com/office/officeart/2005/8/layout/radial5"/>
    <dgm:cxn modelId="{A39E2DAB-DE5F-47C2-9655-4A0F9ADF3808}" type="presParOf" srcId="{07028665-A169-40C4-A6CC-5962918C04DC}" destId="{E8B68079-2FDE-4B08-ACED-D160DD7FBB3C}" srcOrd="10" destOrd="0" presId="urn:microsoft.com/office/officeart/2005/8/layout/radial5"/>
    <dgm:cxn modelId="{E9EC7ED5-EE2A-4FB0-9CCC-988F65005ED2}" type="presParOf" srcId="{07028665-A169-40C4-A6CC-5962918C04DC}" destId="{AFBFD937-484C-466B-9ACB-6802ED1F24F9}" srcOrd="11" destOrd="0" presId="urn:microsoft.com/office/officeart/2005/8/layout/radial5"/>
    <dgm:cxn modelId="{9ADE0345-6D79-460F-BA7D-84B87D72E5B8}" type="presParOf" srcId="{AFBFD937-484C-466B-9ACB-6802ED1F24F9}" destId="{41DFFFD8-7E03-40A8-A9D5-DF7B3DF47B71}" srcOrd="0" destOrd="0" presId="urn:microsoft.com/office/officeart/2005/8/layout/radial5"/>
    <dgm:cxn modelId="{D8A4F0E1-A019-433C-BF6B-E630EEE71447}" type="presParOf" srcId="{07028665-A169-40C4-A6CC-5962918C04DC}" destId="{31226118-948D-431B-AEB3-82BEDC46CE72}" srcOrd="12" destOrd="0" presId="urn:microsoft.com/office/officeart/2005/8/layout/radial5"/>
    <dgm:cxn modelId="{51111EE6-C51E-4F2F-90B7-08F753A53DCE}" type="presParOf" srcId="{07028665-A169-40C4-A6CC-5962918C04DC}" destId="{DDC54D6F-7BB8-47E5-9253-21977E4240A3}" srcOrd="13" destOrd="0" presId="urn:microsoft.com/office/officeart/2005/8/layout/radial5"/>
    <dgm:cxn modelId="{143CF00B-60C5-4E7E-8CAB-CD4202D1449D}" type="presParOf" srcId="{DDC54D6F-7BB8-47E5-9253-21977E4240A3}" destId="{4B414D9B-3B93-482B-9DBE-2A09902B8813}" srcOrd="0" destOrd="0" presId="urn:microsoft.com/office/officeart/2005/8/layout/radial5"/>
    <dgm:cxn modelId="{30AFBEAB-C3E1-4AEB-83EB-55991EA94C20}" type="presParOf" srcId="{07028665-A169-40C4-A6CC-5962918C04DC}" destId="{A716511A-9BB7-4A4B-9A40-E257A7E66F6F}"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D1D8A-299F-4B2E-9B83-045884D3916C}"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zh-CN" altLang="en-US"/>
        </a:p>
      </dgm:t>
    </dgm:pt>
    <dgm:pt modelId="{5FDD6BA5-FC6A-4C88-A306-B16C57F2AFFE}">
      <dgm:prSet phldrT="[文本]"/>
      <dgm:spPr/>
      <dgm:t>
        <a:bodyPr/>
        <a:lstStyle/>
        <a:p>
          <a:r>
            <a:rPr lang="zh-CN" altLang="en-US" b="0" dirty="0" smtClean="0">
              <a:latin typeface="Times New Roman" panose="02020603050405020304" pitchFamily="18" charset="0"/>
              <a:ea typeface="幼圆" panose="02010509060101010101" pitchFamily="49" charset="-122"/>
            </a:rPr>
            <a:t>充沛的水汽</a:t>
          </a:r>
          <a:endParaRPr lang="zh-CN" altLang="en-US" dirty="0"/>
        </a:p>
      </dgm:t>
    </dgm:pt>
    <dgm:pt modelId="{41910929-3142-4245-8AE5-8764074D864D}" cxnId="{1775531B-1BC5-491D-9D20-78903375E64A}" type="parTrans">
      <dgm:prSet/>
      <dgm:spPr/>
      <dgm:t>
        <a:bodyPr/>
        <a:lstStyle/>
        <a:p>
          <a:endParaRPr lang="zh-CN" altLang="en-US"/>
        </a:p>
      </dgm:t>
    </dgm:pt>
    <dgm:pt modelId="{A777B30E-5787-493E-976E-B0E9B0585703}" cxnId="{1775531B-1BC5-491D-9D20-78903375E64A}" type="sibTrans">
      <dgm:prSet/>
      <dgm:spPr/>
      <dgm:t>
        <a:bodyPr/>
        <a:lstStyle/>
        <a:p>
          <a:endParaRPr lang="zh-CN" altLang="en-US"/>
        </a:p>
      </dgm:t>
    </dgm:pt>
    <dgm:pt modelId="{5C25C034-9954-4000-AEE1-83068935D4D8}">
      <dgm:prSet phldrT="[文本]"/>
      <dgm:spPr/>
      <dgm:t>
        <a:bodyPr/>
        <a:lstStyle/>
        <a:p>
          <a:r>
            <a:rPr lang="zh-CN" altLang="en-US" b="0" dirty="0" smtClean="0">
              <a:latin typeface="Times New Roman" panose="02020603050405020304" pitchFamily="18" charset="0"/>
              <a:ea typeface="幼圆" panose="02010509060101010101" pitchFamily="49" charset="-122"/>
            </a:rPr>
            <a:t>不稳定层结</a:t>
          </a:r>
          <a:endParaRPr lang="zh-CN" altLang="en-US" dirty="0"/>
        </a:p>
      </dgm:t>
    </dgm:pt>
    <dgm:pt modelId="{32CFE43B-696D-4C5B-82FD-168D9D5AF897}" cxnId="{CE3A1E2E-4E9F-4CFF-9A1D-5E8F79445ECD}" type="parTrans">
      <dgm:prSet/>
      <dgm:spPr/>
      <dgm:t>
        <a:bodyPr/>
        <a:lstStyle/>
        <a:p>
          <a:endParaRPr lang="zh-CN" altLang="en-US"/>
        </a:p>
      </dgm:t>
    </dgm:pt>
    <dgm:pt modelId="{2965BFB7-2F56-4CE1-9CB8-1736ADD11E1F}" cxnId="{CE3A1E2E-4E9F-4CFF-9A1D-5E8F79445ECD}" type="sibTrans">
      <dgm:prSet/>
      <dgm:spPr/>
      <dgm:t>
        <a:bodyPr/>
        <a:lstStyle/>
        <a:p>
          <a:endParaRPr lang="zh-CN" altLang="en-US"/>
        </a:p>
      </dgm:t>
    </dgm:pt>
    <dgm:pt modelId="{36E07B8D-AACA-4C4C-9161-1B9B77156E60}">
      <dgm:prSet phldrT="[文本]"/>
      <dgm:spPr/>
      <dgm:t>
        <a:bodyPr/>
        <a:lstStyle/>
        <a:p>
          <a:r>
            <a:rPr lang="zh-CN" altLang="en-US" b="0" dirty="0" smtClean="0">
              <a:latin typeface="Times New Roman" panose="02020603050405020304" pitchFamily="18" charset="0"/>
              <a:ea typeface="幼圆" panose="02010509060101010101" pitchFamily="49" charset="-122"/>
            </a:rPr>
            <a:t>抬升作用 </a:t>
          </a:r>
          <a:endParaRPr lang="zh-CN" altLang="en-US" dirty="0"/>
        </a:p>
      </dgm:t>
    </dgm:pt>
    <dgm:pt modelId="{6C806232-92A6-4074-9221-77B9825FD01C}" cxnId="{C995B348-1C72-40AC-9ED4-2036E87292ED}" type="parTrans">
      <dgm:prSet/>
      <dgm:spPr/>
      <dgm:t>
        <a:bodyPr/>
        <a:lstStyle/>
        <a:p>
          <a:endParaRPr lang="zh-CN" altLang="en-US"/>
        </a:p>
      </dgm:t>
    </dgm:pt>
    <dgm:pt modelId="{FCCDC894-B983-4E61-9BE4-03F82B40ACCE}" cxnId="{C995B348-1C72-40AC-9ED4-2036E87292ED}" type="sibTrans">
      <dgm:prSet/>
      <dgm:spPr/>
      <dgm:t>
        <a:bodyPr/>
        <a:lstStyle/>
        <a:p>
          <a:endParaRPr lang="zh-CN" altLang="en-US"/>
        </a:p>
      </dgm:t>
    </dgm:pt>
    <dgm:pt modelId="{830E8412-627A-489F-A1D3-41831BA21137}">
      <dgm:prSet/>
      <dgm:spPr>
        <a:solidFill>
          <a:schemeClr val="accent2">
            <a:alpha val="90000"/>
          </a:schemeClr>
        </a:solidFill>
      </dgm:spPr>
      <dgm:t>
        <a:bodyPr/>
        <a:lstStyle/>
        <a:p>
          <a:endParaRPr lang="zh-CN" altLang="en-US" dirty="0"/>
        </a:p>
      </dgm:t>
    </dgm:pt>
    <dgm:pt modelId="{39DA449F-0C0E-4D87-B17D-4592C7534015}" cxnId="{CE10AA2D-B61B-42B9-A578-2BE5084DFD54}" type="parTrans">
      <dgm:prSet/>
      <dgm:spPr/>
      <dgm:t>
        <a:bodyPr/>
        <a:lstStyle/>
        <a:p>
          <a:endParaRPr lang="zh-CN" altLang="en-US"/>
        </a:p>
      </dgm:t>
    </dgm:pt>
    <dgm:pt modelId="{A77A27C1-C5CF-44A5-B0A6-B7A37325F2BB}" cxnId="{CE10AA2D-B61B-42B9-A578-2BE5084DFD54}" type="sibTrans">
      <dgm:prSet/>
      <dgm:spPr/>
      <dgm:t>
        <a:bodyPr/>
        <a:lstStyle/>
        <a:p>
          <a:endParaRPr lang="zh-CN" altLang="en-US"/>
        </a:p>
      </dgm:t>
    </dgm:pt>
    <dgm:pt modelId="{71AA49E7-43AD-48D5-8AB4-3EA44B6F016D}" type="pres">
      <dgm:prSet presAssocID="{BB6D1D8A-299F-4B2E-9B83-045884D3916C}" presName="Name0" presStyleCnt="0">
        <dgm:presLayoutVars>
          <dgm:dir/>
          <dgm:animLvl val="lvl"/>
          <dgm:resizeHandles/>
        </dgm:presLayoutVars>
      </dgm:prSet>
      <dgm:spPr/>
      <dgm:t>
        <a:bodyPr/>
        <a:lstStyle/>
        <a:p>
          <a:endParaRPr lang="zh-CN" altLang="en-US"/>
        </a:p>
      </dgm:t>
    </dgm:pt>
    <dgm:pt modelId="{C4810126-CE66-4031-B300-38B003FC0B28}" type="pres">
      <dgm:prSet presAssocID="{5FDD6BA5-FC6A-4C88-A306-B16C57F2AFFE}" presName="linNode" presStyleCnt="0"/>
      <dgm:spPr/>
      <dgm:t>
        <a:bodyPr/>
        <a:lstStyle/>
        <a:p>
          <a:endParaRPr lang="zh-CN" altLang="en-US"/>
        </a:p>
      </dgm:t>
    </dgm:pt>
    <dgm:pt modelId="{388B465B-4288-43DE-B447-83409847C4ED}" type="pres">
      <dgm:prSet presAssocID="{5FDD6BA5-FC6A-4C88-A306-B16C57F2AFFE}" presName="parentShp" presStyleLbl="node1" presStyleIdx="0" presStyleCnt="3">
        <dgm:presLayoutVars>
          <dgm:bulletEnabled val="1"/>
        </dgm:presLayoutVars>
      </dgm:prSet>
      <dgm:spPr/>
      <dgm:t>
        <a:bodyPr/>
        <a:lstStyle/>
        <a:p>
          <a:endParaRPr lang="zh-CN" altLang="en-US"/>
        </a:p>
      </dgm:t>
    </dgm:pt>
    <dgm:pt modelId="{B9A5364B-95F4-43BA-9FA7-5C5A5F627C0D}" type="pres">
      <dgm:prSet presAssocID="{5FDD6BA5-FC6A-4C88-A306-B16C57F2AFFE}" presName="childShp" presStyleLbl="bgAccFollowNode1" presStyleIdx="0" presStyleCnt="3">
        <dgm:presLayoutVars>
          <dgm:bulletEnabled val="1"/>
        </dgm:presLayoutVars>
      </dgm:prSet>
      <dgm:spPr>
        <a:solidFill>
          <a:schemeClr val="accent2">
            <a:alpha val="90000"/>
          </a:schemeClr>
        </a:solidFill>
      </dgm:spPr>
      <dgm:t>
        <a:bodyPr/>
        <a:lstStyle/>
        <a:p>
          <a:endParaRPr lang="zh-CN" altLang="en-US"/>
        </a:p>
      </dgm:t>
    </dgm:pt>
    <dgm:pt modelId="{BD546ABF-7436-4AA5-BF5E-61399727C497}" type="pres">
      <dgm:prSet presAssocID="{A777B30E-5787-493E-976E-B0E9B0585703}" presName="spacing" presStyleCnt="0"/>
      <dgm:spPr/>
      <dgm:t>
        <a:bodyPr/>
        <a:lstStyle/>
        <a:p>
          <a:endParaRPr lang="zh-CN" altLang="en-US"/>
        </a:p>
      </dgm:t>
    </dgm:pt>
    <dgm:pt modelId="{B5A14F15-079D-428A-A78D-C8DB91118083}" type="pres">
      <dgm:prSet presAssocID="{5C25C034-9954-4000-AEE1-83068935D4D8}" presName="linNode" presStyleCnt="0"/>
      <dgm:spPr/>
      <dgm:t>
        <a:bodyPr/>
        <a:lstStyle/>
        <a:p>
          <a:endParaRPr lang="zh-CN" altLang="en-US"/>
        </a:p>
      </dgm:t>
    </dgm:pt>
    <dgm:pt modelId="{8EBA7406-EC93-477B-9EC7-B22ADD6AB3AF}" type="pres">
      <dgm:prSet presAssocID="{5C25C034-9954-4000-AEE1-83068935D4D8}" presName="parentShp" presStyleLbl="node1" presStyleIdx="1" presStyleCnt="3">
        <dgm:presLayoutVars>
          <dgm:bulletEnabled val="1"/>
        </dgm:presLayoutVars>
      </dgm:prSet>
      <dgm:spPr/>
      <dgm:t>
        <a:bodyPr/>
        <a:lstStyle/>
        <a:p>
          <a:endParaRPr lang="zh-CN" altLang="en-US"/>
        </a:p>
      </dgm:t>
    </dgm:pt>
    <dgm:pt modelId="{840FA0B1-CC95-4501-B985-A561E0AC357D}" type="pres">
      <dgm:prSet presAssocID="{5C25C034-9954-4000-AEE1-83068935D4D8}" presName="childShp" presStyleLbl="bgAccFollowNode1" presStyleIdx="1" presStyleCnt="3">
        <dgm:presLayoutVars>
          <dgm:bulletEnabled val="1"/>
        </dgm:presLayoutVars>
      </dgm:prSet>
      <dgm:spPr/>
      <dgm:t>
        <a:bodyPr/>
        <a:lstStyle/>
        <a:p>
          <a:endParaRPr lang="zh-CN" altLang="en-US"/>
        </a:p>
      </dgm:t>
    </dgm:pt>
    <dgm:pt modelId="{38868302-21B1-43E0-BB6E-C11C5812A15A}" type="pres">
      <dgm:prSet presAssocID="{2965BFB7-2F56-4CE1-9CB8-1736ADD11E1F}" presName="spacing" presStyleCnt="0"/>
      <dgm:spPr/>
      <dgm:t>
        <a:bodyPr/>
        <a:lstStyle/>
        <a:p>
          <a:endParaRPr lang="zh-CN" altLang="en-US"/>
        </a:p>
      </dgm:t>
    </dgm:pt>
    <dgm:pt modelId="{58B379FA-D5AA-4DA1-B899-D381E6F30446}" type="pres">
      <dgm:prSet presAssocID="{36E07B8D-AACA-4C4C-9161-1B9B77156E60}" presName="linNode" presStyleCnt="0"/>
      <dgm:spPr/>
      <dgm:t>
        <a:bodyPr/>
        <a:lstStyle/>
        <a:p>
          <a:endParaRPr lang="zh-CN" altLang="en-US"/>
        </a:p>
      </dgm:t>
    </dgm:pt>
    <dgm:pt modelId="{A7F98015-724E-45B4-B520-5EB76D3F32E7}" type="pres">
      <dgm:prSet presAssocID="{36E07B8D-AACA-4C4C-9161-1B9B77156E60}" presName="parentShp" presStyleLbl="node1" presStyleIdx="2" presStyleCnt="3">
        <dgm:presLayoutVars>
          <dgm:bulletEnabled val="1"/>
        </dgm:presLayoutVars>
      </dgm:prSet>
      <dgm:spPr/>
      <dgm:t>
        <a:bodyPr/>
        <a:lstStyle/>
        <a:p>
          <a:endParaRPr lang="zh-CN" altLang="en-US"/>
        </a:p>
      </dgm:t>
    </dgm:pt>
    <dgm:pt modelId="{AF505D75-4E3A-4301-A5F9-744375272ABC}" type="pres">
      <dgm:prSet presAssocID="{36E07B8D-AACA-4C4C-9161-1B9B77156E60}" presName="childShp" presStyleLbl="bgAccFollowNode1" presStyleIdx="2" presStyleCnt="3">
        <dgm:presLayoutVars>
          <dgm:bulletEnabled val="1"/>
        </dgm:presLayoutVars>
      </dgm:prSet>
      <dgm:spPr>
        <a:solidFill>
          <a:schemeClr val="accent2">
            <a:alpha val="90000"/>
          </a:schemeClr>
        </a:solidFill>
      </dgm:spPr>
      <dgm:t>
        <a:bodyPr/>
        <a:lstStyle/>
        <a:p>
          <a:endParaRPr lang="zh-CN" altLang="en-US"/>
        </a:p>
      </dgm:t>
    </dgm:pt>
  </dgm:ptLst>
  <dgm:cxnLst>
    <dgm:cxn modelId="{0C4D7746-7FBB-4F33-A415-2DB21CFBC390}" type="presOf" srcId="{5FDD6BA5-FC6A-4C88-A306-B16C57F2AFFE}" destId="{388B465B-4288-43DE-B447-83409847C4ED}" srcOrd="0" destOrd="0" presId="urn:microsoft.com/office/officeart/2005/8/layout/vList6"/>
    <dgm:cxn modelId="{9C05BFED-DBAF-42B1-8FFA-7BAE1B655352}" type="presOf" srcId="{BB6D1D8A-299F-4B2E-9B83-045884D3916C}" destId="{71AA49E7-43AD-48D5-8AB4-3EA44B6F016D}" srcOrd="0" destOrd="0" presId="urn:microsoft.com/office/officeart/2005/8/layout/vList6"/>
    <dgm:cxn modelId="{9EE73111-5DD4-407E-9316-725C5A205790}" type="presOf" srcId="{36E07B8D-AACA-4C4C-9161-1B9B77156E60}" destId="{A7F98015-724E-45B4-B520-5EB76D3F32E7}" srcOrd="0" destOrd="0" presId="urn:microsoft.com/office/officeart/2005/8/layout/vList6"/>
    <dgm:cxn modelId="{CE10AA2D-B61B-42B9-A578-2BE5084DFD54}" srcId="{5C25C034-9954-4000-AEE1-83068935D4D8}" destId="{830E8412-627A-489F-A1D3-41831BA21137}" srcOrd="0" destOrd="0" parTransId="{39DA449F-0C0E-4D87-B17D-4592C7534015}" sibTransId="{A77A27C1-C5CF-44A5-B0A6-B7A37325F2BB}"/>
    <dgm:cxn modelId="{1775531B-1BC5-491D-9D20-78903375E64A}" srcId="{BB6D1D8A-299F-4B2E-9B83-045884D3916C}" destId="{5FDD6BA5-FC6A-4C88-A306-B16C57F2AFFE}" srcOrd="0" destOrd="0" parTransId="{41910929-3142-4245-8AE5-8764074D864D}" sibTransId="{A777B30E-5787-493E-976E-B0E9B0585703}"/>
    <dgm:cxn modelId="{DCC3AD66-7953-49D9-B254-D1819C1040BD}" type="presOf" srcId="{5C25C034-9954-4000-AEE1-83068935D4D8}" destId="{8EBA7406-EC93-477B-9EC7-B22ADD6AB3AF}" srcOrd="0" destOrd="0" presId="urn:microsoft.com/office/officeart/2005/8/layout/vList6"/>
    <dgm:cxn modelId="{CE3A1E2E-4E9F-4CFF-9A1D-5E8F79445ECD}" srcId="{BB6D1D8A-299F-4B2E-9B83-045884D3916C}" destId="{5C25C034-9954-4000-AEE1-83068935D4D8}" srcOrd="1" destOrd="0" parTransId="{32CFE43B-696D-4C5B-82FD-168D9D5AF897}" sibTransId="{2965BFB7-2F56-4CE1-9CB8-1736ADD11E1F}"/>
    <dgm:cxn modelId="{C995B348-1C72-40AC-9ED4-2036E87292ED}" srcId="{BB6D1D8A-299F-4B2E-9B83-045884D3916C}" destId="{36E07B8D-AACA-4C4C-9161-1B9B77156E60}" srcOrd="2" destOrd="0" parTransId="{6C806232-92A6-4074-9221-77B9825FD01C}" sibTransId="{FCCDC894-B983-4E61-9BE4-03F82B40ACCE}"/>
    <dgm:cxn modelId="{BEF462DF-9E0B-4087-ADC0-48C4E28D8D30}" type="presOf" srcId="{830E8412-627A-489F-A1D3-41831BA21137}" destId="{840FA0B1-CC95-4501-B985-A561E0AC357D}" srcOrd="0" destOrd="0" presId="urn:microsoft.com/office/officeart/2005/8/layout/vList6"/>
    <dgm:cxn modelId="{EECF371F-4F95-4414-989E-A391A2B47026}" type="presParOf" srcId="{71AA49E7-43AD-48D5-8AB4-3EA44B6F016D}" destId="{C4810126-CE66-4031-B300-38B003FC0B28}" srcOrd="0" destOrd="0" presId="urn:microsoft.com/office/officeart/2005/8/layout/vList6"/>
    <dgm:cxn modelId="{67790D83-B37C-4ADF-BAA5-D3C4D908785B}" type="presParOf" srcId="{C4810126-CE66-4031-B300-38B003FC0B28}" destId="{388B465B-4288-43DE-B447-83409847C4ED}" srcOrd="0" destOrd="0" presId="urn:microsoft.com/office/officeart/2005/8/layout/vList6"/>
    <dgm:cxn modelId="{53CAD51A-B159-4A76-9971-4BF96EB9564B}" type="presParOf" srcId="{C4810126-CE66-4031-B300-38B003FC0B28}" destId="{B9A5364B-95F4-43BA-9FA7-5C5A5F627C0D}" srcOrd="1" destOrd="0" presId="urn:microsoft.com/office/officeart/2005/8/layout/vList6"/>
    <dgm:cxn modelId="{2723B582-424C-4596-8AF5-C8A0EBE2100E}" type="presParOf" srcId="{71AA49E7-43AD-48D5-8AB4-3EA44B6F016D}" destId="{BD546ABF-7436-4AA5-BF5E-61399727C497}" srcOrd="1" destOrd="0" presId="urn:microsoft.com/office/officeart/2005/8/layout/vList6"/>
    <dgm:cxn modelId="{596CAC76-89EF-4C7C-813E-4B3A7F8E8335}" type="presParOf" srcId="{71AA49E7-43AD-48D5-8AB4-3EA44B6F016D}" destId="{B5A14F15-079D-428A-A78D-C8DB91118083}" srcOrd="2" destOrd="0" presId="urn:microsoft.com/office/officeart/2005/8/layout/vList6"/>
    <dgm:cxn modelId="{1A2DB187-0357-4261-BE9C-F0474990AF99}" type="presParOf" srcId="{B5A14F15-079D-428A-A78D-C8DB91118083}" destId="{8EBA7406-EC93-477B-9EC7-B22ADD6AB3AF}" srcOrd="0" destOrd="0" presId="urn:microsoft.com/office/officeart/2005/8/layout/vList6"/>
    <dgm:cxn modelId="{6B0553F9-7A3B-49C9-A9E3-42034D6722EF}" type="presParOf" srcId="{B5A14F15-079D-428A-A78D-C8DB91118083}" destId="{840FA0B1-CC95-4501-B985-A561E0AC357D}" srcOrd="1" destOrd="0" presId="urn:microsoft.com/office/officeart/2005/8/layout/vList6"/>
    <dgm:cxn modelId="{74B0819C-C4E3-4B13-BEDC-6A7D1BA79B09}" type="presParOf" srcId="{71AA49E7-43AD-48D5-8AB4-3EA44B6F016D}" destId="{38868302-21B1-43E0-BB6E-C11C5812A15A}" srcOrd="3" destOrd="0" presId="urn:microsoft.com/office/officeart/2005/8/layout/vList6"/>
    <dgm:cxn modelId="{D018EB3C-38DB-4DAE-BCE5-BA792DE89729}" type="presParOf" srcId="{71AA49E7-43AD-48D5-8AB4-3EA44B6F016D}" destId="{58B379FA-D5AA-4DA1-B899-D381E6F30446}" srcOrd="4" destOrd="0" presId="urn:microsoft.com/office/officeart/2005/8/layout/vList6"/>
    <dgm:cxn modelId="{214AA39A-DE97-4473-94C8-7D31D27EC70B}" type="presParOf" srcId="{58B379FA-D5AA-4DA1-B899-D381E6F30446}" destId="{A7F98015-724E-45B4-B520-5EB76D3F32E7}" srcOrd="0" destOrd="0" presId="urn:microsoft.com/office/officeart/2005/8/layout/vList6"/>
    <dgm:cxn modelId="{9159CCBF-2418-4FFC-A333-38F47684CB86}" type="presParOf" srcId="{58B379FA-D5AA-4DA1-B899-D381E6F30446}" destId="{AF505D75-4E3A-4301-A5F9-744375272AB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059524" cy="3898134"/>
        <a:chOff x="0" y="0"/>
        <a:chExt cx="5059524" cy="3898134"/>
      </a:xfrm>
    </dsp:grpSpPr>
    <dsp:sp modelId="{D3C56326-70A1-434E-89C4-6E40190FAAD2}">
      <dsp:nvSpPr>
        <dsp:cNvPr id="3" name="椭圆 2"/>
        <dsp:cNvSpPr/>
      </dsp:nvSpPr>
      <dsp:spPr bwMode="white">
        <a:xfrm>
          <a:off x="2023226" y="1517680"/>
          <a:ext cx="1013072" cy="1013072"/>
        </a:xfrm>
        <a:prstGeom prst="ellipse">
          <a:avLst/>
        </a:prstGeom>
        <a:solidFill>
          <a:schemeClr val="accent1">
            <a:lumMod val="75000"/>
          </a:schemeClr>
        </a:solidFill>
      </dsp:spPr>
      <dsp:style>
        <a:lnRef idx="3">
          <a:schemeClr val="lt1"/>
        </a:lnRef>
        <a:fillRef idx="1">
          <a:schemeClr val="accent4"/>
        </a:fillRef>
        <a:effectRef idx="1">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雷暴对飞行的影响</a:t>
          </a:r>
          <a:endParaRPr lang="zh-CN" altLang="en-US" dirty="0"/>
        </a:p>
      </dsp:txBody>
      <dsp:txXfrm>
        <a:off x="2023226" y="1517680"/>
        <a:ext cx="1013072" cy="1013072"/>
      </dsp:txXfrm>
    </dsp:sp>
    <dsp:sp modelId="{6DBF5055-2A37-46EF-81BF-C9C92D7915A3}">
      <dsp:nvSpPr>
        <dsp:cNvPr id="4" name="右箭头 3"/>
        <dsp:cNvSpPr/>
      </dsp:nvSpPr>
      <dsp:spPr bwMode="white">
        <a:xfrm rot="16199999">
          <a:off x="2396041" y="1093154"/>
          <a:ext cx="267442" cy="344444"/>
        </a:xfrm>
        <a:prstGeom prst="rightArrow">
          <a:avLst>
            <a:gd name="adj1" fmla="val 60000"/>
            <a:gd name="adj2" fmla="val 50000"/>
          </a:avLst>
        </a:prstGeom>
      </dsp:spPr>
      <dsp:style>
        <a:lnRef idx="0">
          <a:schemeClr val="lt1"/>
        </a:lnRef>
        <a:fillRef idx="1">
          <a:schemeClr val="accent5">
            <a:hueOff val="0"/>
            <a:satOff val="0"/>
            <a:lumOff val="0"/>
            <a:alpha val="100000"/>
          </a:schemeClr>
        </a:fillRef>
        <a:effectRef idx="1">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16199999">
        <a:off x="2396041" y="1093154"/>
        <a:ext cx="267442" cy="344444"/>
      </dsp:txXfrm>
    </dsp:sp>
    <dsp:sp modelId="{8DBCF0A9-1DCC-4E42-AB99-CFE064B5A68C}">
      <dsp:nvSpPr>
        <dsp:cNvPr id="5" name="椭圆 4"/>
        <dsp:cNvSpPr/>
      </dsp:nvSpPr>
      <dsp:spPr bwMode="white">
        <a:xfrm>
          <a:off x="2023226" y="0"/>
          <a:ext cx="1013072" cy="1013072"/>
        </a:xfrm>
        <a:prstGeom prst="ellipse">
          <a:avLst/>
        </a:prstGeom>
      </dsp:spPr>
      <dsp:style>
        <a:lnRef idx="3">
          <a:schemeClr val="lt1"/>
        </a:lnRef>
        <a:fillRef idx="1">
          <a:schemeClr val="accent5">
            <a:hueOff val="0"/>
            <a:satOff val="0"/>
            <a:lumOff val="0"/>
            <a:alpha val="100000"/>
          </a:schemeClr>
        </a:fillRef>
        <a:effectRef idx="1">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颠簸</a:t>
          </a:r>
          <a:endParaRPr lang="zh-CN" altLang="en-US" dirty="0"/>
        </a:p>
      </dsp:txBody>
      <dsp:txXfrm>
        <a:off x="2023226" y="0"/>
        <a:ext cx="1013072" cy="1013072"/>
      </dsp:txXfrm>
    </dsp:sp>
    <dsp:sp modelId="{C724BE4E-34FE-4AAB-BA84-87301EF82DD1}">
      <dsp:nvSpPr>
        <dsp:cNvPr id="6" name="右箭头 5"/>
        <dsp:cNvSpPr/>
      </dsp:nvSpPr>
      <dsp:spPr bwMode="white">
        <a:xfrm rot="-2314285">
          <a:off x="2989326" y="1378865"/>
          <a:ext cx="267442" cy="344444"/>
        </a:xfrm>
        <a:prstGeom prst="rightArrow">
          <a:avLst>
            <a:gd name="adj1" fmla="val 60000"/>
            <a:gd name="adj2" fmla="val 50000"/>
          </a:avLst>
        </a:prstGeom>
      </dsp:spPr>
      <dsp:style>
        <a:lnRef idx="0">
          <a:schemeClr val="lt1"/>
        </a:lnRef>
        <a:fillRef idx="1">
          <a:schemeClr val="accent5">
            <a:hueOff val="-1650000"/>
            <a:satOff val="6667"/>
            <a:lumOff val="1438"/>
            <a:alpha val="100000"/>
          </a:schemeClr>
        </a:fillRef>
        <a:effectRef idx="1">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2314285">
        <a:off x="2989326" y="1378865"/>
        <a:ext cx="267442" cy="344444"/>
      </dsp:txXfrm>
    </dsp:sp>
    <dsp:sp modelId="{2F287700-66E8-4F38-95B9-870F744C4A0A}">
      <dsp:nvSpPr>
        <dsp:cNvPr id="7" name="椭圆 6"/>
        <dsp:cNvSpPr/>
      </dsp:nvSpPr>
      <dsp:spPr bwMode="white">
        <a:xfrm>
          <a:off x="3209796" y="571422"/>
          <a:ext cx="1013072" cy="1013072"/>
        </a:xfrm>
        <a:prstGeom prst="ellipse">
          <a:avLst/>
        </a:prstGeom>
      </dsp:spPr>
      <dsp:style>
        <a:lnRef idx="3">
          <a:schemeClr val="lt1"/>
        </a:lnRef>
        <a:fillRef idx="1">
          <a:schemeClr val="accent5">
            <a:hueOff val="-1650000"/>
            <a:satOff val="6667"/>
            <a:lumOff val="1438"/>
            <a:alpha val="100000"/>
          </a:schemeClr>
        </a:fillRef>
        <a:effectRef idx="1">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大风</a:t>
          </a:r>
          <a:endParaRPr lang="zh-CN" altLang="en-US" dirty="0"/>
        </a:p>
      </dsp:txBody>
      <dsp:txXfrm>
        <a:off x="3209796" y="571422"/>
        <a:ext cx="1013072" cy="1013072"/>
      </dsp:txXfrm>
    </dsp:sp>
    <dsp:sp modelId="{8063E69F-C6E0-493C-A6BE-5B72C428B81D}">
      <dsp:nvSpPr>
        <dsp:cNvPr id="8" name="右箭头 7"/>
        <dsp:cNvSpPr/>
      </dsp:nvSpPr>
      <dsp:spPr bwMode="white">
        <a:xfrm rot="771428">
          <a:off x="3135855" y="2020851"/>
          <a:ext cx="267442" cy="344444"/>
        </a:xfrm>
        <a:prstGeom prst="rightArrow">
          <a:avLst>
            <a:gd name="adj1" fmla="val 60000"/>
            <a:gd name="adj2" fmla="val 50000"/>
          </a:avLst>
        </a:prstGeom>
      </dsp:spPr>
      <dsp:style>
        <a:lnRef idx="0">
          <a:schemeClr val="lt1"/>
        </a:lnRef>
        <a:fillRef idx="1">
          <a:schemeClr val="accent5">
            <a:hueOff val="-3300000"/>
            <a:satOff val="13333"/>
            <a:lumOff val="2876"/>
            <a:alpha val="100000"/>
          </a:schemeClr>
        </a:fillRef>
        <a:effectRef idx="1">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771428">
        <a:off x="3135855" y="2020851"/>
        <a:ext cx="267442" cy="344444"/>
      </dsp:txXfrm>
    </dsp:sp>
    <dsp:sp modelId="{4D360881-F34D-4F32-BDB2-710DA89EBC8A}">
      <dsp:nvSpPr>
        <dsp:cNvPr id="9" name="椭圆 8"/>
        <dsp:cNvSpPr/>
      </dsp:nvSpPr>
      <dsp:spPr bwMode="white">
        <a:xfrm>
          <a:off x="3502855" y="1855395"/>
          <a:ext cx="1013072" cy="1013072"/>
        </a:xfrm>
        <a:prstGeom prst="ellipse">
          <a:avLst/>
        </a:prstGeom>
      </dsp:spPr>
      <dsp:style>
        <a:lnRef idx="3">
          <a:schemeClr val="lt1"/>
        </a:lnRef>
        <a:fillRef idx="1">
          <a:schemeClr val="accent5">
            <a:hueOff val="-3300000"/>
            <a:satOff val="13333"/>
            <a:lumOff val="2876"/>
            <a:alpha val="100000"/>
          </a:schemeClr>
        </a:fillRef>
        <a:effectRef idx="1">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下击暴流</a:t>
          </a:r>
          <a:endParaRPr lang="zh-CN" altLang="en-US" dirty="0"/>
        </a:p>
      </dsp:txBody>
      <dsp:txXfrm>
        <a:off x="3502855" y="1855395"/>
        <a:ext cx="1013072" cy="1013072"/>
      </dsp:txXfrm>
    </dsp:sp>
    <dsp:sp modelId="{C0303B61-8112-40DF-9B98-23B1D4875925}">
      <dsp:nvSpPr>
        <dsp:cNvPr id="10" name="右箭头 9"/>
        <dsp:cNvSpPr/>
      </dsp:nvSpPr>
      <dsp:spPr bwMode="white">
        <a:xfrm rot="3857142">
          <a:off x="2725289" y="2535685"/>
          <a:ext cx="267442" cy="344444"/>
        </a:xfrm>
        <a:prstGeom prst="rightArrow">
          <a:avLst>
            <a:gd name="adj1" fmla="val 60000"/>
            <a:gd name="adj2" fmla="val 50000"/>
          </a:avLst>
        </a:prstGeom>
      </dsp:spPr>
      <dsp:style>
        <a:lnRef idx="0">
          <a:schemeClr val="lt1"/>
        </a:lnRef>
        <a:fillRef idx="1">
          <a:schemeClr val="accent5">
            <a:hueOff val="-4950000"/>
            <a:satOff val="20000"/>
            <a:lumOff val="4314"/>
            <a:alpha val="100000"/>
          </a:schemeClr>
        </a:fillRef>
        <a:effectRef idx="1">
          <a:scrgbClr r="0" g="0" b="0"/>
        </a:effectRef>
        <a:fontRef idx="minor">
          <a:schemeClr val="lt1"/>
        </a:fontRef>
      </dsp:style>
      <dsp:txBody>
        <a:bodyPr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3857142">
        <a:off x="2725289" y="2535685"/>
        <a:ext cx="267442" cy="344444"/>
      </dsp:txXfrm>
    </dsp:sp>
    <dsp:sp modelId="{77935D8C-5C4E-4AE0-ADA3-23241800249B}">
      <dsp:nvSpPr>
        <dsp:cNvPr id="11" name="椭圆 10"/>
        <dsp:cNvSpPr/>
      </dsp:nvSpPr>
      <dsp:spPr bwMode="white">
        <a:xfrm>
          <a:off x="2681723" y="2885062"/>
          <a:ext cx="1013072" cy="1013072"/>
        </a:xfrm>
        <a:prstGeom prst="ellipse">
          <a:avLst/>
        </a:prstGeom>
      </dsp:spPr>
      <dsp:style>
        <a:lnRef idx="3">
          <a:schemeClr val="lt1"/>
        </a:lnRef>
        <a:fillRef idx="1">
          <a:schemeClr val="accent5">
            <a:hueOff val="-4950000"/>
            <a:satOff val="20000"/>
            <a:lumOff val="4314"/>
            <a:alpha val="100000"/>
          </a:schemeClr>
        </a:fillRef>
        <a:effectRef idx="1">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mtClean="0"/>
            <a:t>积冰</a:t>
          </a:r>
          <a:endParaRPr lang="zh-CN" altLang="en-US"/>
        </a:p>
      </dsp:txBody>
      <dsp:txXfrm>
        <a:off x="2681723" y="2885062"/>
        <a:ext cx="1013072" cy="1013072"/>
      </dsp:txXfrm>
    </dsp:sp>
    <dsp:sp modelId="{6F861137-C7FC-47F9-BBB8-895BC0DD5A69}">
      <dsp:nvSpPr>
        <dsp:cNvPr id="12" name="右箭头 11"/>
        <dsp:cNvSpPr/>
      </dsp:nvSpPr>
      <dsp:spPr bwMode="white">
        <a:xfrm rot="6942857">
          <a:off x="2066793" y="2535685"/>
          <a:ext cx="267442" cy="344444"/>
        </a:xfrm>
        <a:prstGeom prst="rightArrow">
          <a:avLst>
            <a:gd name="adj1" fmla="val 60000"/>
            <a:gd name="adj2" fmla="val 50000"/>
          </a:avLst>
        </a:prstGeom>
      </dsp:spPr>
      <dsp:style>
        <a:lnRef idx="0">
          <a:schemeClr val="lt1"/>
        </a:lnRef>
        <a:fillRef idx="1">
          <a:schemeClr val="accent5">
            <a:hueOff val="-6600000"/>
            <a:satOff val="26667"/>
            <a:lumOff val="5752"/>
            <a:alpha val="100000"/>
          </a:schemeClr>
        </a:fillRef>
        <a:effectRef idx="1">
          <a:scrgbClr r="0" g="0" b="0"/>
        </a:effectRef>
        <a:fontRef idx="minor">
          <a:schemeClr val="lt1"/>
        </a:fontRef>
      </dsp:style>
      <dsp:txBody>
        <a:bodyPr rot="10800000"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6942857">
        <a:off x="2066793" y="2535685"/>
        <a:ext cx="267442" cy="344444"/>
      </dsp:txXfrm>
    </dsp:sp>
    <dsp:sp modelId="{E8B68079-2FDE-4B08-ACED-D160DD7FBB3C}">
      <dsp:nvSpPr>
        <dsp:cNvPr id="13" name="椭圆 12"/>
        <dsp:cNvSpPr/>
      </dsp:nvSpPr>
      <dsp:spPr bwMode="white">
        <a:xfrm>
          <a:off x="1364729" y="2885062"/>
          <a:ext cx="1013072" cy="1013072"/>
        </a:xfrm>
        <a:prstGeom prst="ellipse">
          <a:avLst/>
        </a:prstGeom>
      </dsp:spPr>
      <dsp:style>
        <a:lnRef idx="3">
          <a:schemeClr val="lt1"/>
        </a:lnRef>
        <a:fillRef idx="1">
          <a:schemeClr val="accent5">
            <a:hueOff val="-6600000"/>
            <a:satOff val="26667"/>
            <a:lumOff val="5752"/>
            <a:alpha val="100000"/>
          </a:schemeClr>
        </a:fillRef>
        <a:effectRef idx="1">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smtClean="0"/>
            <a:t>强降水</a:t>
          </a:r>
          <a:endParaRPr lang="zh-CN" altLang="en-US"/>
        </a:p>
      </dsp:txBody>
      <dsp:txXfrm>
        <a:off x="1364729" y="2885062"/>
        <a:ext cx="1013072" cy="1013072"/>
      </dsp:txXfrm>
    </dsp:sp>
    <dsp:sp modelId="{AFBFD937-484C-466B-9ACB-6802ED1F24F9}">
      <dsp:nvSpPr>
        <dsp:cNvPr id="14" name="右箭头 13"/>
        <dsp:cNvSpPr/>
      </dsp:nvSpPr>
      <dsp:spPr bwMode="white">
        <a:xfrm rot="10028571">
          <a:off x="1656227" y="2020851"/>
          <a:ext cx="267442" cy="344444"/>
        </a:xfrm>
        <a:prstGeom prst="rightArrow">
          <a:avLst>
            <a:gd name="adj1" fmla="val 60000"/>
            <a:gd name="adj2" fmla="val 50000"/>
          </a:avLst>
        </a:prstGeom>
      </dsp:spPr>
      <dsp:style>
        <a:lnRef idx="0">
          <a:schemeClr val="lt1"/>
        </a:lnRef>
        <a:fillRef idx="1">
          <a:schemeClr val="accent5">
            <a:hueOff val="-8250000"/>
            <a:satOff val="33333"/>
            <a:lumOff val="7190"/>
            <a:alpha val="100000"/>
          </a:schemeClr>
        </a:fillRef>
        <a:effectRef idx="1">
          <a:scrgbClr r="0" g="0" b="0"/>
        </a:effectRef>
        <a:fontRef idx="minor">
          <a:schemeClr val="lt1"/>
        </a:fontRef>
      </dsp:style>
      <dsp:txBody>
        <a:bodyPr rot="10800000"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10028571">
        <a:off x="1656227" y="2020851"/>
        <a:ext cx="267442" cy="344444"/>
      </dsp:txXfrm>
    </dsp:sp>
    <dsp:sp modelId="{31226118-948D-431B-AEB3-82BEDC46CE72}">
      <dsp:nvSpPr>
        <dsp:cNvPr id="15" name="椭圆 14"/>
        <dsp:cNvSpPr/>
      </dsp:nvSpPr>
      <dsp:spPr bwMode="white">
        <a:xfrm>
          <a:off x="543598" y="1855395"/>
          <a:ext cx="1013072" cy="1013072"/>
        </a:xfrm>
        <a:prstGeom prst="ellipse">
          <a:avLst/>
        </a:prstGeom>
      </dsp:spPr>
      <dsp:style>
        <a:lnRef idx="3">
          <a:schemeClr val="lt1"/>
        </a:lnRef>
        <a:fillRef idx="1">
          <a:schemeClr val="accent5">
            <a:hueOff val="-8250000"/>
            <a:satOff val="33333"/>
            <a:lumOff val="7190"/>
            <a:alpha val="100000"/>
          </a:schemeClr>
        </a:fillRef>
        <a:effectRef idx="1">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低空风切变</a:t>
          </a:r>
          <a:endParaRPr lang="zh-CN" altLang="en-US" dirty="0"/>
        </a:p>
      </dsp:txBody>
      <dsp:txXfrm>
        <a:off x="543598" y="1855395"/>
        <a:ext cx="1013072" cy="1013072"/>
      </dsp:txXfrm>
    </dsp:sp>
    <dsp:sp modelId="{DDC54D6F-7BB8-47E5-9253-21977E4240A3}">
      <dsp:nvSpPr>
        <dsp:cNvPr id="16" name="右箭头 15"/>
        <dsp:cNvSpPr/>
      </dsp:nvSpPr>
      <dsp:spPr bwMode="white">
        <a:xfrm rot="13114285">
          <a:off x="1802756" y="1378865"/>
          <a:ext cx="267442" cy="344444"/>
        </a:xfrm>
        <a:prstGeom prst="rightArrow">
          <a:avLst>
            <a:gd name="adj1" fmla="val 60000"/>
            <a:gd name="adj2" fmla="val 50000"/>
          </a:avLst>
        </a:prstGeom>
      </dsp:spPr>
      <dsp:style>
        <a:lnRef idx="0">
          <a:schemeClr val="lt1"/>
        </a:lnRef>
        <a:fillRef idx="1">
          <a:schemeClr val="accent5">
            <a:hueOff val="-9900000"/>
            <a:satOff val="40000"/>
            <a:lumOff val="8627"/>
            <a:alpha val="100000"/>
          </a:schemeClr>
        </a:fillRef>
        <a:effectRef idx="1">
          <a:scrgbClr r="0" g="0" b="0"/>
        </a:effectRef>
        <a:fontRef idx="minor">
          <a:schemeClr val="lt1"/>
        </a:fontRef>
      </dsp:style>
      <dsp:txBody>
        <a:bodyPr rot="10800000" lIns="0" tIns="0" rIns="0" bIns="0" anchor="ctr"/>
        <a:lstStyle>
          <a:lvl1pPr algn="ctr">
            <a:defRPr sz="13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endParaRPr lang="zh-CN" altLang="en-US"/>
        </a:p>
      </dsp:txBody>
      <dsp:txXfrm rot="13114285">
        <a:off x="1802756" y="1378865"/>
        <a:ext cx="267442" cy="344444"/>
      </dsp:txXfrm>
    </dsp:sp>
    <dsp:sp modelId="{A716511A-9BB7-4A4B-9A40-E257A7E66F6F}">
      <dsp:nvSpPr>
        <dsp:cNvPr id="17" name="椭圆 16"/>
        <dsp:cNvSpPr/>
      </dsp:nvSpPr>
      <dsp:spPr bwMode="white">
        <a:xfrm>
          <a:off x="836656" y="571422"/>
          <a:ext cx="1013072" cy="1013072"/>
        </a:xfrm>
        <a:prstGeom prst="ellipse">
          <a:avLst/>
        </a:prstGeom>
      </dsp:spPr>
      <dsp:style>
        <a:lnRef idx="3">
          <a:schemeClr val="lt1"/>
        </a:lnRef>
        <a:fillRef idx="1">
          <a:schemeClr val="accent5">
            <a:hueOff val="-9900000"/>
            <a:satOff val="40000"/>
            <a:lumOff val="8627"/>
            <a:alpha val="100000"/>
          </a:schemeClr>
        </a:fillRef>
        <a:effectRef idx="1">
          <a:scrgbClr r="0" g="0" b="0"/>
        </a:effectRef>
        <a:fontRef idx="minor">
          <a:schemeClr val="lt1"/>
        </a:fontRef>
      </dsp:style>
      <dsp:txBody>
        <a:bodyPr lIns="17780" tIns="17780" rIns="17780" bIns="1778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dirty="0" smtClean="0"/>
            <a:t>电闪雷击</a:t>
          </a:r>
          <a:endParaRPr lang="zh-CN" altLang="en-US" dirty="0"/>
        </a:p>
      </dsp:txBody>
      <dsp:txXfrm>
        <a:off x="836656" y="571422"/>
        <a:ext cx="1013072" cy="1013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83274" cy="2462624"/>
        <a:chOff x="0" y="0"/>
        <a:chExt cx="3883274" cy="2462624"/>
      </a:xfrm>
    </dsp:grpSpPr>
    <dsp:sp modelId="{B9A5364B-95F4-43BA-9FA7-5C5A5F627C0D}">
      <dsp:nvSpPr>
        <dsp:cNvPr id="4" name="右箭头 3"/>
        <dsp:cNvSpPr/>
      </dsp:nvSpPr>
      <dsp:spPr bwMode="white">
        <a:xfrm>
          <a:off x="1553310" y="0"/>
          <a:ext cx="2329964" cy="769570"/>
        </a:xfrm>
        <a:prstGeom prst="rightArrow">
          <a:avLst>
            <a:gd name="adj1" fmla="val 75000"/>
            <a:gd name="adj2" fmla="val 50000"/>
          </a:avLst>
        </a:prstGeom>
        <a:solidFill>
          <a:schemeClr val="accent2">
            <a:alpha val="90000"/>
          </a:schemeClr>
        </a:solidFill>
      </dsp:spPr>
      <dsp:style>
        <a:lnRef idx="1">
          <a:schemeClr val="accent1">
            <a:alpha val="90000"/>
            <a:tint val="40000"/>
          </a:schemeClr>
        </a:lnRef>
        <a:fillRef idx="1">
          <a:schemeClr val="accent1">
            <a:alpha val="90000"/>
            <a:tint val="40000"/>
          </a:schemeClr>
        </a:fillRef>
        <a:effectRef idx="0">
          <a:scrgbClr r="0" g="0" b="0"/>
        </a:effectRef>
        <a:fontRef idx="minor"/>
      </dsp:style>
      <dsp:txBody>
        <a:bodyPr lIns="21590" tIns="21590" rIns="21590" bIns="21590" anchor="t"/>
        <a:lstStyle>
          <a:lvl1pPr algn="l">
            <a:defRPr sz="34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endParaRPr>
            <a:solidFill>
              <a:schemeClr val="dk1"/>
            </a:solidFill>
          </a:endParaRPr>
        </a:p>
      </dsp:txBody>
      <dsp:txXfrm>
        <a:off x="1553310" y="0"/>
        <a:ext cx="2329964" cy="769570"/>
      </dsp:txXfrm>
    </dsp:sp>
    <dsp:sp modelId="{388B465B-4288-43DE-B447-83409847C4ED}">
      <dsp:nvSpPr>
        <dsp:cNvPr id="3" name="圆角矩形 2"/>
        <dsp:cNvSpPr/>
      </dsp:nvSpPr>
      <dsp:spPr bwMode="white">
        <a:xfrm>
          <a:off x="0" y="0"/>
          <a:ext cx="1553310" cy="769570"/>
        </a:xfrm>
        <a:prstGeom prst="roundRect">
          <a:avLst/>
        </a:prstGeom>
      </dsp:spPr>
      <dsp:style>
        <a:lnRef idx="0">
          <a:schemeClr val="lt1"/>
        </a:lnRef>
        <a:fillRef idx="3">
          <a:schemeClr val="accent1"/>
        </a:fillRef>
        <a:effectRef idx="2">
          <a:scrgbClr r="0" g="0" b="0"/>
        </a:effectRef>
        <a:fontRef idx="minor">
          <a:schemeClr val="lt1"/>
        </a:fontRef>
      </dsp:style>
      <dsp:txBody>
        <a:bodyPr lIns="76200" tIns="38100" rIns="76200" bIns="381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0" dirty="0" smtClean="0">
              <a:latin typeface="Times New Roman" panose="02020603050405020304" pitchFamily="18" charset="0"/>
              <a:ea typeface="幼圆" panose="02010509060101010101" pitchFamily="49" charset="-122"/>
            </a:rPr>
            <a:t>充沛的水汽</a:t>
          </a:r>
          <a:endParaRPr lang="zh-CN" altLang="en-US" dirty="0"/>
        </a:p>
      </dsp:txBody>
      <dsp:txXfrm>
        <a:off x="0" y="0"/>
        <a:ext cx="1553310" cy="769570"/>
      </dsp:txXfrm>
    </dsp:sp>
    <dsp:sp modelId="{840FA0B1-CC95-4501-B985-A561E0AC357D}">
      <dsp:nvSpPr>
        <dsp:cNvPr id="6" name="右箭头 5"/>
        <dsp:cNvSpPr/>
      </dsp:nvSpPr>
      <dsp:spPr bwMode="white">
        <a:xfrm>
          <a:off x="1553310" y="846527"/>
          <a:ext cx="2329964" cy="769570"/>
        </a:xfrm>
        <a:prstGeom prst="rightArrow">
          <a:avLst>
            <a:gd name="adj1" fmla="val 75000"/>
            <a:gd name="adj2" fmla="val 50000"/>
          </a:avLst>
        </a:prstGeom>
        <a:solidFill>
          <a:schemeClr val="accent2">
            <a:alpha val="90000"/>
          </a:schemeClr>
        </a:solidFill>
      </dsp:spPr>
      <dsp:style>
        <a:lnRef idx="1">
          <a:schemeClr val="accent1">
            <a:alpha val="90000"/>
            <a:tint val="40000"/>
          </a:schemeClr>
        </a:lnRef>
        <a:fillRef idx="1">
          <a:schemeClr val="accent1">
            <a:alpha val="90000"/>
            <a:tint val="40000"/>
          </a:schemeClr>
        </a:fillRef>
        <a:effectRef idx="0">
          <a:scrgbClr r="0" g="0" b="0"/>
        </a:effectRef>
        <a:fontRef idx="minor"/>
      </dsp:style>
      <dsp:txBody>
        <a:bodyPr lIns="26670" tIns="26670" rIns="26670" bIns="26670" anchor="t"/>
        <a:lstStyle>
          <a:lvl1pPr algn="l">
            <a:defRPr sz="4200"/>
          </a:lvl1pPr>
          <a:lvl2pPr marL="285750" indent="-285750" algn="l">
            <a:defRPr sz="3300"/>
          </a:lvl2pPr>
          <a:lvl3pPr marL="571500" indent="-285750" algn="l">
            <a:defRPr sz="3300"/>
          </a:lvl3pPr>
          <a:lvl4pPr marL="857250" indent="-285750" algn="l">
            <a:defRPr sz="3300"/>
          </a:lvl4pPr>
          <a:lvl5pPr marL="1143000" indent="-285750" algn="l">
            <a:defRPr sz="3300"/>
          </a:lvl5pPr>
          <a:lvl6pPr marL="1428750" indent="-285750" algn="l">
            <a:defRPr sz="3300"/>
          </a:lvl6pPr>
          <a:lvl7pPr marL="1714500" indent="-285750" algn="l">
            <a:defRPr sz="3300"/>
          </a:lvl7pPr>
          <a:lvl8pPr marL="2000250" indent="-285750" algn="l">
            <a:defRPr sz="3300"/>
          </a:lvl8pPr>
          <a:lvl9pPr marL="2286000" indent="-285750" algn="l">
            <a:defRPr sz="3300"/>
          </a:lvl9pPr>
        </a:lstStyle>
        <a:p>
          <a:pPr lvl="1">
            <a:lnSpc>
              <a:spcPct val="100000"/>
            </a:lnSpc>
            <a:spcBef>
              <a:spcPct val="0"/>
            </a:spcBef>
            <a:spcAft>
              <a:spcPct val="15000"/>
            </a:spcAft>
            <a:buChar char="•"/>
          </a:pPr>
          <a:endParaRPr lang="zh-CN" altLang="en-US" dirty="0">
            <a:solidFill>
              <a:schemeClr val="dk1"/>
            </a:solidFill>
          </a:endParaRPr>
        </a:p>
      </dsp:txBody>
      <dsp:txXfrm>
        <a:off x="1553310" y="846527"/>
        <a:ext cx="2329964" cy="769570"/>
      </dsp:txXfrm>
    </dsp:sp>
    <dsp:sp modelId="{8EBA7406-EC93-477B-9EC7-B22ADD6AB3AF}">
      <dsp:nvSpPr>
        <dsp:cNvPr id="5" name="圆角矩形 4"/>
        <dsp:cNvSpPr/>
      </dsp:nvSpPr>
      <dsp:spPr bwMode="white">
        <a:xfrm>
          <a:off x="0" y="846527"/>
          <a:ext cx="1553310" cy="769570"/>
        </a:xfrm>
        <a:prstGeom prst="roundRect">
          <a:avLst/>
        </a:prstGeom>
      </dsp:spPr>
      <dsp:style>
        <a:lnRef idx="0">
          <a:schemeClr val="lt1"/>
        </a:lnRef>
        <a:fillRef idx="3">
          <a:schemeClr val="accent1"/>
        </a:fillRef>
        <a:effectRef idx="2">
          <a:scrgbClr r="0" g="0" b="0"/>
        </a:effectRef>
        <a:fontRef idx="minor">
          <a:schemeClr val="lt1"/>
        </a:fontRef>
      </dsp:style>
      <dsp:txBody>
        <a:bodyPr lIns="76200" tIns="38100" rIns="76200" bIns="381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0" dirty="0" smtClean="0">
              <a:latin typeface="Times New Roman" panose="02020603050405020304" pitchFamily="18" charset="0"/>
              <a:ea typeface="幼圆" panose="02010509060101010101" pitchFamily="49" charset="-122"/>
            </a:rPr>
            <a:t>不稳定层结</a:t>
          </a:r>
          <a:endParaRPr lang="zh-CN" altLang="en-US" dirty="0"/>
        </a:p>
      </dsp:txBody>
      <dsp:txXfrm>
        <a:off x="0" y="846527"/>
        <a:ext cx="1553310" cy="769570"/>
      </dsp:txXfrm>
    </dsp:sp>
    <dsp:sp modelId="{AF505D75-4E3A-4301-A5F9-744375272ABC}">
      <dsp:nvSpPr>
        <dsp:cNvPr id="8" name="右箭头 7"/>
        <dsp:cNvSpPr/>
      </dsp:nvSpPr>
      <dsp:spPr bwMode="white">
        <a:xfrm>
          <a:off x="1553310" y="1693054"/>
          <a:ext cx="2329964" cy="769570"/>
        </a:xfrm>
        <a:prstGeom prst="rightArrow">
          <a:avLst>
            <a:gd name="adj1" fmla="val 75000"/>
            <a:gd name="adj2" fmla="val 50000"/>
          </a:avLst>
        </a:prstGeom>
        <a:solidFill>
          <a:schemeClr val="accent2">
            <a:alpha val="90000"/>
          </a:schemeClr>
        </a:solidFill>
      </dsp:spPr>
      <dsp:style>
        <a:lnRef idx="1">
          <a:schemeClr val="accent1">
            <a:alpha val="90000"/>
            <a:tint val="40000"/>
          </a:schemeClr>
        </a:lnRef>
        <a:fillRef idx="1">
          <a:schemeClr val="accent1">
            <a:alpha val="90000"/>
            <a:tint val="40000"/>
          </a:schemeClr>
        </a:fillRef>
        <a:effectRef idx="0">
          <a:scrgbClr r="0" g="0" b="0"/>
        </a:effectRef>
        <a:fontRef idx="minor"/>
      </dsp:style>
      <dsp:txBody>
        <a:bodyPr lIns="21590" tIns="21590" rIns="21590" bIns="21590" anchor="t"/>
        <a:lstStyle>
          <a:lvl1pPr algn="l">
            <a:defRPr sz="34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endParaRPr>
            <a:solidFill>
              <a:schemeClr val="dk1"/>
            </a:solidFill>
          </a:endParaRPr>
        </a:p>
      </dsp:txBody>
      <dsp:txXfrm>
        <a:off x="1553310" y="1693054"/>
        <a:ext cx="2329964" cy="769570"/>
      </dsp:txXfrm>
    </dsp:sp>
    <dsp:sp modelId="{A7F98015-724E-45B4-B520-5EB76D3F32E7}">
      <dsp:nvSpPr>
        <dsp:cNvPr id="7" name="圆角矩形 6"/>
        <dsp:cNvSpPr/>
      </dsp:nvSpPr>
      <dsp:spPr bwMode="white">
        <a:xfrm>
          <a:off x="0" y="1693054"/>
          <a:ext cx="1553310" cy="769570"/>
        </a:xfrm>
        <a:prstGeom prst="roundRect">
          <a:avLst/>
        </a:prstGeom>
      </dsp:spPr>
      <dsp:style>
        <a:lnRef idx="0">
          <a:schemeClr val="lt1"/>
        </a:lnRef>
        <a:fillRef idx="3">
          <a:schemeClr val="accent1"/>
        </a:fillRef>
        <a:effectRef idx="2">
          <a:scrgbClr r="0" g="0" b="0"/>
        </a:effectRef>
        <a:fontRef idx="minor">
          <a:schemeClr val="lt1"/>
        </a:fontRef>
      </dsp:style>
      <dsp:txBody>
        <a:bodyPr lIns="76200" tIns="38100" rIns="76200" bIns="381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0" dirty="0" smtClean="0">
              <a:latin typeface="Times New Roman" panose="02020603050405020304" pitchFamily="18" charset="0"/>
              <a:ea typeface="幼圆" panose="02010509060101010101" pitchFamily="49" charset="-122"/>
            </a:rPr>
            <a:t>抬升作用 </a:t>
          </a:r>
          <a:endParaRPr lang="zh-CN" altLang="en-US" dirty="0"/>
        </a:p>
      </dsp:txBody>
      <dsp:txXfrm>
        <a:off x="0" y="1693054"/>
        <a:ext cx="1553310" cy="76957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0.64433</cdr:x>
      <cdr:y>0.13678</cdr:y>
    </cdr:from>
    <cdr:to>
      <cdr:x>0.99065</cdr:x>
      <cdr:y>0.48704</cdr:y>
    </cdr:to>
    <cdr:sp>
      <cdr:nvSpPr>
        <cdr:cNvPr id="2" name="矩形 1"/>
        <cdr:cNvSpPr/>
      </cdr:nvSpPr>
      <cdr:spPr xmlns:a="http://schemas.openxmlformats.org/drawingml/2006/main">
        <a:xfrm xmlns:a="http://schemas.openxmlformats.org/drawingml/2006/main">
          <a:off x="5360579" y="709187"/>
          <a:ext cx="2881312" cy="1816100"/>
        </a:xfrm>
        <a:prstGeom xmlns:a="http://schemas.openxmlformats.org/drawingml/2006/main" prst="rect">
          <a:avLst/>
        </a:prstGeom>
        <a:solidFill>
          <a:schemeClr val="accent1"/>
        </a:solidFill>
        <a:effectLst>
          <a:outerShdw blurRad="50800" dist="38100" dir="5400000" algn="t" rotWithShape="0">
            <a:prstClr val="black">
              <a:alpha val="40000"/>
            </a:prstClr>
          </a:outerShdw>
        </a:effectLst>
      </cdr:spPr>
      <cdr:txBody xmlns:a="http://schemas.openxmlformats.org/drawingml/2006/main">
        <a:bodyPr vert="horz" wrap="none" lIns="45720" tIns="45720" rIns="45720" bIns="45720" anchor="t" anchorCtr="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fontAlgn="auto" hangingPunct="1">
            <a:spcBef>
              <a:spcPts val="0"/>
            </a:spcBef>
            <a:spcAft>
              <a:spcPts val="0"/>
            </a:spcAft>
            <a:defRPr/>
          </a:pPr>
          <a:r>
            <a:rPr lang="en-US" altLang="zh-CN" sz="1600" dirty="0">
              <a:solidFill>
                <a:schemeClr val="bg1"/>
              </a:solidFill>
              <a:latin typeface="华文宋体" panose="02010600040101010101" pitchFamily="2" charset="-122"/>
              <a:ea typeface="华文宋体" panose="02010600040101010101" pitchFamily="2" charset="-122"/>
            </a:rPr>
            <a:t>10</a:t>
          </a:r>
          <a:r>
            <a:rPr lang="zh-CN" altLang="en-US" sz="1600" dirty="0">
              <a:solidFill>
                <a:schemeClr val="bg1"/>
              </a:solidFill>
              <a:latin typeface="华文宋体" panose="02010600040101010101" pitchFamily="2" charset="-122"/>
              <a:ea typeface="华文宋体" panose="02010600040101010101" pitchFamily="2" charset="-122"/>
            </a:rPr>
            <a:t>时最少只有</a:t>
          </a:r>
          <a:r>
            <a:rPr lang="en-US" altLang="zh-CN" sz="1600" dirty="0">
              <a:solidFill>
                <a:schemeClr val="bg1"/>
              </a:solidFill>
              <a:latin typeface="华文宋体" panose="02010600040101010101" pitchFamily="2" charset="-122"/>
              <a:ea typeface="华文宋体" panose="02010600040101010101" pitchFamily="2" charset="-122"/>
            </a:rPr>
            <a:t>0.8</a:t>
          </a:r>
          <a:r>
            <a:rPr lang="zh-CN" altLang="en-US" sz="1600" dirty="0">
              <a:solidFill>
                <a:schemeClr val="bg1"/>
              </a:solidFill>
              <a:latin typeface="华文宋体" panose="02010600040101010101" pitchFamily="2" charset="-122"/>
              <a:ea typeface="华文宋体" panose="02010600040101010101" pitchFamily="2" charset="-122"/>
            </a:rPr>
            <a:t>次，</a:t>
          </a:r>
          <a:r>
            <a:rPr lang="en-US" altLang="zh-CN" sz="1600" dirty="0">
              <a:solidFill>
                <a:schemeClr val="bg1"/>
              </a:solidFill>
              <a:latin typeface="华文宋体" panose="02010600040101010101" pitchFamily="2" charset="-122"/>
              <a:ea typeface="华文宋体" panose="02010600040101010101" pitchFamily="2" charset="-122"/>
            </a:rPr>
            <a:t>15</a:t>
          </a:r>
          <a:r>
            <a:rPr lang="zh-CN" altLang="en-US" sz="1600" dirty="0">
              <a:solidFill>
                <a:schemeClr val="bg1"/>
              </a:solidFill>
              <a:latin typeface="华文宋体" panose="02010600040101010101" pitchFamily="2" charset="-122"/>
              <a:ea typeface="华文宋体" panose="02010600040101010101" pitchFamily="2" charset="-122"/>
            </a:rPr>
            <a:t>时以后快速增多，（峰值区）出现在</a:t>
          </a:r>
          <a:r>
            <a:rPr lang="en-US" altLang="zh-CN" sz="1600" dirty="0">
              <a:solidFill>
                <a:schemeClr val="bg1"/>
              </a:solidFill>
              <a:latin typeface="华文宋体" panose="02010600040101010101" pitchFamily="2" charset="-122"/>
              <a:ea typeface="华文宋体" panose="02010600040101010101" pitchFamily="2" charset="-122"/>
            </a:rPr>
            <a:t>16</a:t>
          </a:r>
          <a:r>
            <a:rPr lang="zh-CN" altLang="en-US" sz="1600" dirty="0">
              <a:solidFill>
                <a:schemeClr val="bg1"/>
              </a:solidFill>
              <a:latin typeface="华文宋体" panose="02010600040101010101" pitchFamily="2" charset="-122"/>
              <a:ea typeface="华文宋体" panose="02010600040101010101" pitchFamily="2" charset="-122"/>
            </a:rPr>
            <a:t>～</a:t>
          </a:r>
          <a:r>
            <a:rPr lang="en-US" altLang="zh-CN" sz="1600" dirty="0">
              <a:solidFill>
                <a:schemeClr val="bg1"/>
              </a:solidFill>
              <a:latin typeface="华文宋体" panose="02010600040101010101" pitchFamily="2" charset="-122"/>
              <a:ea typeface="华文宋体" panose="02010600040101010101" pitchFamily="2" charset="-122"/>
            </a:rPr>
            <a:t>20</a:t>
          </a:r>
          <a:r>
            <a:rPr lang="zh-CN" altLang="en-US" sz="1600" dirty="0">
              <a:solidFill>
                <a:schemeClr val="bg1"/>
              </a:solidFill>
              <a:latin typeface="华文宋体" panose="02010600040101010101" pitchFamily="2" charset="-122"/>
              <a:ea typeface="华文宋体" panose="02010600040101010101" pitchFamily="2" charset="-122"/>
            </a:rPr>
            <a:t>时，平均次数为</a:t>
          </a:r>
          <a:r>
            <a:rPr lang="en-US" altLang="zh-CN" sz="1600" dirty="0">
              <a:solidFill>
                <a:schemeClr val="bg1"/>
              </a:solidFill>
              <a:latin typeface="华文宋体" panose="02010600040101010101" pitchFamily="2" charset="-122"/>
              <a:ea typeface="华文宋体" panose="02010600040101010101" pitchFamily="2" charset="-122"/>
            </a:rPr>
            <a:t>6.98</a:t>
          </a:r>
          <a:r>
            <a:rPr lang="zh-CN" altLang="en-US" sz="1600" dirty="0">
              <a:solidFill>
                <a:schemeClr val="bg1"/>
              </a:solidFill>
              <a:latin typeface="华文宋体" panose="02010600040101010101" pitchFamily="2" charset="-122"/>
              <a:ea typeface="华文宋体" panose="02010600040101010101" pitchFamily="2" charset="-122"/>
            </a:rPr>
            <a:t>次，</a:t>
          </a:r>
          <a:r>
            <a:rPr lang="en-US" altLang="zh-CN" sz="1600" dirty="0">
              <a:solidFill>
                <a:schemeClr val="bg1"/>
              </a:solidFill>
              <a:latin typeface="华文宋体" panose="02010600040101010101" pitchFamily="2" charset="-122"/>
              <a:ea typeface="华文宋体" panose="02010600040101010101" pitchFamily="2" charset="-122"/>
            </a:rPr>
            <a:t>17</a:t>
          </a:r>
          <a:r>
            <a:rPr lang="zh-CN" altLang="en-US" sz="1600" dirty="0">
              <a:solidFill>
                <a:schemeClr val="bg1"/>
              </a:solidFill>
              <a:latin typeface="华文宋体" panose="02010600040101010101" pitchFamily="2" charset="-122"/>
              <a:ea typeface="华文宋体" panose="02010600040101010101" pitchFamily="2" charset="-122"/>
            </a:rPr>
            <a:t>～</a:t>
          </a:r>
          <a:r>
            <a:rPr lang="en-US" altLang="zh-CN" sz="1600" dirty="0">
              <a:solidFill>
                <a:schemeClr val="bg1"/>
              </a:solidFill>
              <a:latin typeface="华文宋体" panose="02010600040101010101" pitchFamily="2" charset="-122"/>
              <a:ea typeface="华文宋体" panose="02010600040101010101" pitchFamily="2" charset="-122"/>
            </a:rPr>
            <a:t>19</a:t>
          </a:r>
          <a:r>
            <a:rPr lang="zh-CN" altLang="en-US" sz="1600" dirty="0">
              <a:solidFill>
                <a:schemeClr val="bg1"/>
              </a:solidFill>
              <a:latin typeface="华文宋体" panose="02010600040101010101" pitchFamily="2" charset="-122"/>
              <a:ea typeface="华文宋体" panose="02010600040101010101" pitchFamily="2" charset="-122"/>
            </a:rPr>
            <a:t>时雷暴平均出现次数最多，都在</a:t>
          </a:r>
          <a:r>
            <a:rPr lang="en-US" altLang="zh-CN" sz="1600" dirty="0">
              <a:solidFill>
                <a:schemeClr val="bg1"/>
              </a:solidFill>
              <a:latin typeface="华文宋体" panose="02010600040101010101" pitchFamily="2" charset="-122"/>
              <a:ea typeface="华文宋体" panose="02010600040101010101" pitchFamily="2" charset="-122"/>
            </a:rPr>
            <a:t>7</a:t>
          </a:r>
          <a:r>
            <a:rPr lang="zh-CN" altLang="en-US" sz="1600" dirty="0">
              <a:solidFill>
                <a:schemeClr val="bg1"/>
              </a:solidFill>
              <a:latin typeface="华文宋体" panose="02010600040101010101" pitchFamily="2" charset="-122"/>
              <a:ea typeface="华文宋体" panose="02010600040101010101" pitchFamily="2" charset="-122"/>
            </a:rPr>
            <a:t>次以上，其中</a:t>
          </a:r>
          <a:r>
            <a:rPr lang="en-US" altLang="zh-CN" sz="1600" dirty="0">
              <a:solidFill>
                <a:schemeClr val="bg1"/>
              </a:solidFill>
              <a:latin typeface="华文宋体" panose="02010600040101010101" pitchFamily="2" charset="-122"/>
              <a:ea typeface="华文宋体" panose="02010600040101010101" pitchFamily="2" charset="-122"/>
            </a:rPr>
            <a:t>17</a:t>
          </a:r>
          <a:r>
            <a:rPr lang="zh-CN" altLang="en-US" sz="1600" dirty="0">
              <a:solidFill>
                <a:schemeClr val="bg1"/>
              </a:solidFill>
              <a:latin typeface="华文宋体" panose="02010600040101010101" pitchFamily="2" charset="-122"/>
              <a:ea typeface="华文宋体" panose="02010600040101010101" pitchFamily="2" charset="-122"/>
            </a:rPr>
            <a:t>时多达</a:t>
          </a:r>
          <a:r>
            <a:rPr lang="en-US" altLang="zh-CN" sz="1600" dirty="0">
              <a:solidFill>
                <a:schemeClr val="bg1"/>
              </a:solidFill>
              <a:latin typeface="华文宋体" panose="02010600040101010101" pitchFamily="2" charset="-122"/>
              <a:ea typeface="华文宋体" panose="02010600040101010101" pitchFamily="2" charset="-122"/>
            </a:rPr>
            <a:t>7.4</a:t>
          </a:r>
          <a:r>
            <a:rPr lang="zh-CN" altLang="en-US" sz="1600" dirty="0">
              <a:solidFill>
                <a:schemeClr val="bg1"/>
              </a:solidFill>
              <a:latin typeface="华文宋体" panose="02010600040101010101" pitchFamily="2" charset="-122"/>
              <a:ea typeface="华文宋体" panose="02010600040101010101" pitchFamily="2" charset="-122"/>
            </a:rPr>
            <a:t>次，从</a:t>
          </a:r>
          <a:r>
            <a:rPr lang="en-US" altLang="zh-CN" sz="1600" dirty="0">
              <a:solidFill>
                <a:schemeClr val="bg1"/>
              </a:solidFill>
              <a:latin typeface="华文宋体" panose="02010600040101010101" pitchFamily="2" charset="-122"/>
              <a:ea typeface="华文宋体" panose="02010600040101010101" pitchFamily="2" charset="-122"/>
            </a:rPr>
            <a:t>21</a:t>
          </a:r>
          <a:r>
            <a:rPr lang="zh-CN" altLang="en-US" sz="1600" dirty="0">
              <a:solidFill>
                <a:schemeClr val="bg1"/>
              </a:solidFill>
              <a:latin typeface="华文宋体" panose="02010600040101010101" pitchFamily="2" charset="-122"/>
              <a:ea typeface="华文宋体" panose="02010600040101010101" pitchFamily="2" charset="-122"/>
            </a:rPr>
            <a:t>时后开始逐渐减少。</a:t>
          </a:r>
          <a:endParaRPr lang="zh-CN" altLang="en-US" sz="1600" dirty="0">
            <a:latin typeface="华文宋体" panose="02010600040101010101" pitchFamily="2" charset="-122"/>
            <a:ea typeface="华文宋体" panose="02010600040101010101" pitchFamily="2" charset="-122"/>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862" cy="495872"/>
          </a:xfrm>
          <a:prstGeom prst="rect">
            <a:avLst/>
          </a:prstGeom>
        </p:spPr>
        <p:txBody>
          <a:bodyPr vert="horz" lIns="88230" tIns="44115" rIns="88230" bIns="44115" rtlCol="0"/>
          <a:lstStyle>
            <a:lvl1pPr algn="l">
              <a:defRPr sz="1200"/>
            </a:lvl1pPr>
          </a:lstStyle>
          <a:p>
            <a:endParaRPr lang="zh-CN" altLang="en-US"/>
          </a:p>
        </p:txBody>
      </p:sp>
      <p:sp>
        <p:nvSpPr>
          <p:cNvPr id="3" name="日期占位符 2"/>
          <p:cNvSpPr>
            <a:spLocks noGrp="1"/>
          </p:cNvSpPr>
          <p:nvPr>
            <p:ph type="dt" sz="quarter" idx="1"/>
          </p:nvPr>
        </p:nvSpPr>
        <p:spPr>
          <a:xfrm>
            <a:off x="3850294" y="1"/>
            <a:ext cx="2945862" cy="495872"/>
          </a:xfrm>
          <a:prstGeom prst="rect">
            <a:avLst/>
          </a:prstGeom>
        </p:spPr>
        <p:txBody>
          <a:bodyPr vert="horz" lIns="88230" tIns="44115" rIns="88230" bIns="44115" rtlCol="0"/>
          <a:lstStyle>
            <a:lvl1pPr algn="r">
              <a:defRPr sz="1200"/>
            </a:lvl1pPr>
          </a:lstStyle>
          <a:p>
            <a:fld id="{9A330F38-2F4D-4C74-A416-CCA0C34F6DA6}" type="datetimeFigureOut">
              <a:rPr lang="zh-CN" altLang="en-US" smtClean="0"/>
            </a:fld>
            <a:endParaRPr lang="zh-CN" altLang="en-US"/>
          </a:p>
        </p:txBody>
      </p:sp>
      <p:sp>
        <p:nvSpPr>
          <p:cNvPr id="4" name="页脚占位符 3"/>
          <p:cNvSpPr>
            <a:spLocks noGrp="1"/>
          </p:cNvSpPr>
          <p:nvPr>
            <p:ph type="ftr" sz="quarter" idx="2"/>
          </p:nvPr>
        </p:nvSpPr>
        <p:spPr>
          <a:xfrm>
            <a:off x="0" y="9430813"/>
            <a:ext cx="2945862" cy="495872"/>
          </a:xfrm>
          <a:prstGeom prst="rect">
            <a:avLst/>
          </a:prstGeom>
        </p:spPr>
        <p:txBody>
          <a:bodyPr vert="horz" lIns="88230" tIns="44115" rIns="88230" bIns="44115"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294" y="9430813"/>
            <a:ext cx="2945862" cy="495872"/>
          </a:xfrm>
          <a:prstGeom prst="rect">
            <a:avLst/>
          </a:prstGeom>
        </p:spPr>
        <p:txBody>
          <a:bodyPr vert="horz" lIns="88230" tIns="44115" rIns="88230" bIns="44115" rtlCol="0" anchor="b"/>
          <a:lstStyle>
            <a:lvl1pPr algn="r">
              <a:defRPr sz="1200"/>
            </a:lvl1pPr>
          </a:lstStyle>
          <a:p>
            <a:fld id="{0770FC80-9225-495D-937C-3CE547A23E3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2"/>
          </a:xfrm>
          <a:prstGeom prst="rect">
            <a:avLst/>
          </a:prstGeom>
        </p:spPr>
        <p:txBody>
          <a:bodyPr vert="horz" lIns="91248" tIns="45624" rIns="91248" bIns="45624"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2"/>
          </a:xfrm>
          <a:prstGeom prst="rect">
            <a:avLst/>
          </a:prstGeom>
        </p:spPr>
        <p:txBody>
          <a:bodyPr vert="horz" lIns="91248" tIns="45624" rIns="91248" bIns="45624" rtlCol="0"/>
          <a:lstStyle>
            <a:lvl1pPr algn="r">
              <a:defRPr sz="1200"/>
            </a:lvl1pPr>
          </a:lstStyle>
          <a:p>
            <a:fld id="{FFFE828A-A853-4FF7-BFDA-DF85B063E7C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25475" y="746125"/>
            <a:ext cx="5546725" cy="3721100"/>
          </a:xfrm>
          <a:prstGeom prst="rect">
            <a:avLst/>
          </a:prstGeom>
          <a:noFill/>
          <a:ln w="12700">
            <a:solidFill>
              <a:prstClr val="black"/>
            </a:solidFill>
          </a:ln>
        </p:spPr>
        <p:txBody>
          <a:bodyPr vert="horz" lIns="91248" tIns="45624" rIns="91248" bIns="45624" rtlCol="0" anchor="ctr"/>
          <a:lstStyle/>
          <a:p>
            <a:endParaRPr lang="zh-CN" altLang="en-US"/>
          </a:p>
        </p:txBody>
      </p:sp>
      <p:sp>
        <p:nvSpPr>
          <p:cNvPr id="5" name="备注占位符 4"/>
          <p:cNvSpPr>
            <a:spLocks noGrp="1"/>
          </p:cNvSpPr>
          <p:nvPr>
            <p:ph type="body" sz="quarter" idx="3"/>
          </p:nvPr>
        </p:nvSpPr>
        <p:spPr>
          <a:xfrm>
            <a:off x="679768" y="4715908"/>
            <a:ext cx="5438140" cy="4467701"/>
          </a:xfrm>
          <a:prstGeom prst="rect">
            <a:avLst/>
          </a:prstGeom>
        </p:spPr>
        <p:txBody>
          <a:bodyPr vert="horz" lIns="91248" tIns="45624" rIns="91248" bIns="45624"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6412"/>
          </a:xfrm>
          <a:prstGeom prst="rect">
            <a:avLst/>
          </a:prstGeom>
        </p:spPr>
        <p:txBody>
          <a:bodyPr vert="horz" lIns="91248" tIns="45624" rIns="91248" bIns="45624"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2"/>
          </a:xfrm>
          <a:prstGeom prst="rect">
            <a:avLst/>
          </a:prstGeom>
        </p:spPr>
        <p:txBody>
          <a:bodyPr vert="horz" lIns="91248" tIns="45624" rIns="91248" bIns="45624" rtlCol="0" anchor="b"/>
          <a:lstStyle>
            <a:lvl1pPr algn="r">
              <a:defRPr sz="1200"/>
            </a:lvl1pPr>
          </a:lstStyle>
          <a:p>
            <a:fld id="{A6AD9B76-F39A-4967-9D94-4D40A95251B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6882" y="2130426"/>
            <a:ext cx="869132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33763" y="3886200"/>
            <a:ext cx="715756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5421A08-DC00-4950-9187-3AE30FE76BF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11255" y="274638"/>
            <a:ext cx="9202579"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11255" y="1600201"/>
            <a:ext cx="9202579"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511254" y="6356351"/>
            <a:ext cx="23858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85FB4-A616-4DAB-8635-B1CE7E111955}" type="datetime1">
              <a:rPr lang="zh-CN" altLang="en-US" smtClean="0"/>
            </a:fld>
            <a:endParaRPr lang="zh-CN" altLang="en-US"/>
          </a:p>
        </p:txBody>
      </p:sp>
      <p:sp>
        <p:nvSpPr>
          <p:cNvPr id="5" name="页脚占位符 4"/>
          <p:cNvSpPr>
            <a:spLocks noGrp="1"/>
          </p:cNvSpPr>
          <p:nvPr>
            <p:ph type="ftr" sz="quarter" idx="3"/>
          </p:nvPr>
        </p:nvSpPr>
        <p:spPr>
          <a:xfrm>
            <a:off x="3493572" y="6356351"/>
            <a:ext cx="32379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327980" y="6356351"/>
            <a:ext cx="238585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grpSp>
        <p:nvGrpSpPr>
          <p:cNvPr id="7" name="组合 6"/>
          <p:cNvGrpSpPr/>
          <p:nvPr userDrawn="1"/>
        </p:nvGrpSpPr>
        <p:grpSpPr>
          <a:xfrm>
            <a:off x="0" y="840952"/>
            <a:ext cx="10225585" cy="72562"/>
            <a:chOff x="0" y="840952"/>
            <a:chExt cx="10225585" cy="72562"/>
          </a:xfrm>
        </p:grpSpPr>
        <p:pic>
          <p:nvPicPr>
            <p:cNvPr id="8" name="Picture 5"/>
            <p:cNvPicPr>
              <a:picLocks noChangeArrowheads="1"/>
            </p:cNvPicPr>
            <p:nvPr/>
          </p:nvPicPr>
          <p:blipFill>
            <a:blip r:embed="rId2" cstate="print"/>
            <a:srcRect/>
            <a:stretch>
              <a:fillRect/>
            </a:stretch>
          </p:blipFill>
          <p:spPr bwMode="auto">
            <a:xfrm flipV="1">
              <a:off x="9484806" y="841514"/>
              <a:ext cx="740779" cy="72000"/>
            </a:xfrm>
            <a:prstGeom prst="rect">
              <a:avLst/>
            </a:prstGeom>
            <a:noFill/>
            <a:ln w="9525">
              <a:noFill/>
              <a:miter lim="800000"/>
              <a:headEnd/>
              <a:tailEnd/>
            </a:ln>
          </p:spPr>
        </p:pic>
        <p:pic>
          <p:nvPicPr>
            <p:cNvPr id="9" name="Picture 5"/>
            <p:cNvPicPr>
              <a:picLocks noChangeArrowheads="1"/>
            </p:cNvPicPr>
            <p:nvPr/>
          </p:nvPicPr>
          <p:blipFill>
            <a:blip r:embed="rId2" cstate="print"/>
            <a:srcRect/>
            <a:stretch>
              <a:fillRect/>
            </a:stretch>
          </p:blipFill>
          <p:spPr bwMode="auto">
            <a:xfrm flipV="1">
              <a:off x="0" y="840952"/>
              <a:ext cx="6731517" cy="72562"/>
            </a:xfrm>
            <a:prstGeom prst="rect">
              <a:avLst/>
            </a:prstGeom>
            <a:noFill/>
            <a:ln w="9525">
              <a:noFill/>
              <a:miter lim="800000"/>
              <a:headEnd/>
              <a:tailEnd/>
            </a:ln>
          </p:spPr>
        </p:pic>
      </p:gr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0736" y="341754"/>
            <a:ext cx="2534852" cy="7109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oleObject" Target="../embeddings/Workbook1.xls"/><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7" name="矩形 16"/>
          <p:cNvSpPr/>
          <p:nvPr/>
        </p:nvSpPr>
        <p:spPr>
          <a:xfrm>
            <a:off x="3564624" y="5214950"/>
            <a:ext cx="2976680" cy="398780"/>
          </a:xfrm>
          <a:prstGeom prst="rect">
            <a:avLst/>
          </a:prstGeom>
        </p:spPr>
        <p:txBody>
          <a:bodyPr wrap="square">
            <a:spAutoFit/>
          </a:bodyPr>
          <a:lstStyle/>
          <a:p>
            <a:pPr algn="ctr"/>
            <a:r>
              <a:rPr lang="en-US" altLang="zh-CN" sz="2000" b="1" dirty="0" smtClean="0">
                <a:latin typeface="仿宋" panose="02010609060101010101" pitchFamily="49" charset="-122"/>
                <a:ea typeface="仿宋" panose="02010609060101010101" pitchFamily="49" charset="-122"/>
              </a:rPr>
              <a:t>2021</a:t>
            </a:r>
            <a:r>
              <a:rPr lang="zh-CN" altLang="en-US" sz="2000" b="1" dirty="0" smtClean="0">
                <a:latin typeface="仿宋" panose="02010609060101010101" pitchFamily="49" charset="-122"/>
                <a:ea typeface="仿宋" panose="02010609060101010101" pitchFamily="49" charset="-122"/>
              </a:rPr>
              <a:t>年</a:t>
            </a:r>
            <a:r>
              <a:rPr lang="en-US" altLang="zh-CN" sz="2000" b="1" dirty="0" smtClean="0">
                <a:latin typeface="仿宋" panose="02010609060101010101" pitchFamily="49" charset="-122"/>
                <a:ea typeface="仿宋" panose="02010609060101010101" pitchFamily="49" charset="-122"/>
              </a:rPr>
              <a:t>03</a:t>
            </a:r>
            <a:r>
              <a:rPr lang="zh-CN" altLang="en-US" sz="2000" b="1" dirty="0" smtClean="0">
                <a:latin typeface="仿宋" panose="02010609060101010101" pitchFamily="49" charset="-122"/>
                <a:ea typeface="仿宋" panose="02010609060101010101" pitchFamily="49" charset="-122"/>
              </a:rPr>
              <a:t>月</a:t>
            </a:r>
            <a:endParaRPr lang="en-US" altLang="zh-CN" sz="2000" b="1" dirty="0" smtClean="0">
              <a:latin typeface="仿宋" panose="02010609060101010101" pitchFamily="49" charset="-122"/>
              <a:ea typeface="仿宋" panose="02010609060101010101" pitchFamily="49" charset="-122"/>
            </a:endParaRPr>
          </a:p>
        </p:txBody>
      </p:sp>
      <p:sp>
        <p:nvSpPr>
          <p:cNvPr id="14" name="TextBox 13"/>
          <p:cNvSpPr txBox="1"/>
          <p:nvPr/>
        </p:nvSpPr>
        <p:spPr>
          <a:xfrm>
            <a:off x="897702" y="1714488"/>
            <a:ext cx="8376320" cy="1323439"/>
          </a:xfrm>
          <a:prstGeom prst="rect">
            <a:avLst/>
          </a:prstGeom>
          <a:noFill/>
        </p:spPr>
        <p:txBody>
          <a:bodyPr wrap="square" rtlCol="0">
            <a:spAutoFit/>
          </a:bodyPr>
          <a:lstStyle/>
          <a:p>
            <a:pPr algn="ctr"/>
            <a:r>
              <a:rPr lang="zh-CN" altLang="en-US" sz="4000" b="1" dirty="0">
                <a:latin typeface="Arial" panose="020B0604020202020204" pitchFamily="34" charset="0"/>
                <a:ea typeface="仿宋" panose="02010609060101010101" pitchFamily="49" charset="-122"/>
                <a:cs typeface="Arial" panose="020B0604020202020204" pitchFamily="34" charset="0"/>
              </a:rPr>
              <a:t>夏</a:t>
            </a:r>
            <a:r>
              <a:rPr lang="zh-CN" altLang="en-US" sz="4000" b="1" dirty="0" smtClean="0">
                <a:latin typeface="Arial" panose="020B0604020202020204" pitchFamily="34" charset="0"/>
                <a:ea typeface="仿宋" panose="02010609060101010101" pitchFamily="49" charset="-122"/>
                <a:cs typeface="Arial" panose="020B0604020202020204" pitchFamily="34" charset="0"/>
              </a:rPr>
              <a:t>秋季恶劣天气</a:t>
            </a:r>
            <a:endParaRPr lang="en-US" altLang="zh-CN" sz="4000" b="1" dirty="0" smtClean="0">
              <a:latin typeface="Arial" panose="020B0604020202020204" pitchFamily="34" charset="0"/>
              <a:ea typeface="仿宋" panose="02010609060101010101" pitchFamily="49" charset="-122"/>
              <a:cs typeface="Arial" panose="020B0604020202020204" pitchFamily="34" charset="0"/>
            </a:endParaRPr>
          </a:p>
          <a:p>
            <a:pPr algn="ctr"/>
            <a:r>
              <a:rPr lang="zh-CN" altLang="en-US" sz="4000" b="1" dirty="0" smtClean="0">
                <a:latin typeface="Arial" panose="020B0604020202020204" pitchFamily="34" charset="0"/>
                <a:ea typeface="仿宋" panose="02010609060101010101" pitchFamily="49" charset="-122"/>
                <a:cs typeface="Arial" panose="020B0604020202020204" pitchFamily="34" charset="0"/>
              </a:rPr>
              <a:t>下的放行特点及注意事项</a:t>
            </a:r>
            <a:endParaRPr lang="en-US" altLang="zh-CN" sz="4000" b="1" dirty="0" smtClean="0">
              <a:latin typeface="Arial" panose="020B0604020202020204" pitchFamily="34" charset="0"/>
              <a:ea typeface="仿宋" panose="02010609060101010101" pitchFamily="49"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每个月份的雷雨多发机场</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81" y="1495424"/>
            <a:ext cx="6572771" cy="43818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每个月份的雷雨多发机场</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581" y="1366837"/>
            <a:ext cx="7062296" cy="465445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每个月份的雷雨多发机场</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506" y="1304924"/>
            <a:ext cx="6042422" cy="496302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每个月份的雷雨多发机场</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503" y="1124744"/>
            <a:ext cx="5838086" cy="48691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每个月份的雷雨多发机场</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150" y="1124743"/>
            <a:ext cx="5885713" cy="503675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每个月份的雷雨多发机场</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176" y="1233348"/>
            <a:ext cx="6143658" cy="49319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每个月份的雷雨多发机场</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176" y="1033081"/>
            <a:ext cx="6406363" cy="51571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60648"/>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萧山机场雷暴统计</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graphicFrame>
        <p:nvGraphicFramePr>
          <p:cNvPr id="6" name="图表 4"/>
          <p:cNvGraphicFramePr/>
          <p:nvPr/>
        </p:nvGraphicFramePr>
        <p:xfrm>
          <a:off x="432024" y="922716"/>
          <a:ext cx="8901113" cy="4995862"/>
        </p:xfrm>
        <a:graphic>
          <a:graphicData uri="http://schemas.openxmlformats.org/presentationml/2006/ole">
            <mc:AlternateContent xmlns:mc="http://schemas.openxmlformats.org/markup-compatibility/2006">
              <mc:Choice xmlns:v="urn:schemas-microsoft-com:vml" Requires="v">
                <p:oleObj spid="_x0000_s1048" name="图表" r:id="rId2" imgW="8906510" imgH="5005070" progId="Excel.Chart.8">
                  <p:embed/>
                </p:oleObj>
              </mc:Choice>
              <mc:Fallback>
                <p:oleObj name="图表" r:id="rId2" imgW="8906510" imgH="5005070" progId="Excel.Chart.8">
                  <p:embed/>
                  <p:pic>
                    <p:nvPicPr>
                      <p:cNvPr id="0" name="图片 1047"/>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24" y="922716"/>
                        <a:ext cx="8901113"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1"/>
          <p:cNvSpPr>
            <a:spLocks noChangeArrowheads="1"/>
          </p:cNvSpPr>
          <p:nvPr/>
        </p:nvSpPr>
        <p:spPr bwMode="auto">
          <a:xfrm>
            <a:off x="820905" y="5672053"/>
            <a:ext cx="8916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ea typeface="华文仿宋" panose="02010600040101010101" pitchFamily="2" charset="-122"/>
              </a:defRPr>
            </a:lvl1pPr>
            <a:lvl2pPr marL="742950" indent="-285750">
              <a:defRPr>
                <a:solidFill>
                  <a:schemeClr val="tx1"/>
                </a:solidFill>
                <a:latin typeface="Tw Cen MT" panose="020B0602020104020603" pitchFamily="34" charset="0"/>
                <a:ea typeface="华文仿宋" panose="02010600040101010101" pitchFamily="2" charset="-122"/>
              </a:defRPr>
            </a:lvl2pPr>
            <a:lvl3pPr marL="1143000" indent="-228600">
              <a:defRPr>
                <a:solidFill>
                  <a:schemeClr val="tx1"/>
                </a:solidFill>
                <a:latin typeface="Tw Cen MT" panose="020B0602020104020603" pitchFamily="34" charset="0"/>
                <a:ea typeface="华文仿宋" panose="02010600040101010101" pitchFamily="2" charset="-122"/>
              </a:defRPr>
            </a:lvl3pPr>
            <a:lvl4pPr marL="1600200" indent="-228600">
              <a:defRPr>
                <a:solidFill>
                  <a:schemeClr val="tx1"/>
                </a:solidFill>
                <a:latin typeface="Tw Cen MT" panose="020B0602020104020603" pitchFamily="34" charset="0"/>
                <a:ea typeface="华文仿宋" panose="02010600040101010101" pitchFamily="2" charset="-122"/>
              </a:defRPr>
            </a:lvl4pPr>
            <a:lvl5pPr marL="2057400" indent="-228600">
              <a:defRPr>
                <a:solidFill>
                  <a:schemeClr val="tx1"/>
                </a:solidFill>
                <a:latin typeface="Tw Cen MT" panose="020B0602020104020603" pitchFamily="34" charset="0"/>
                <a:ea typeface="华文仿宋" panose="02010600040101010101" pitchFamily="2" charset="-122"/>
              </a:defRPr>
            </a:lvl5pPr>
            <a:lvl6pPr marL="25146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6pPr>
            <a:lvl7pPr marL="29718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7pPr>
            <a:lvl8pPr marL="34290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8pPr>
            <a:lvl9pPr marL="38862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9pPr>
          </a:lstStyle>
          <a:p>
            <a:pPr algn="ctr" eaLnBrk="1" hangingPunct="1"/>
            <a:r>
              <a:rPr lang="zh-CN" altLang="en-US" dirty="0">
                <a:latin typeface="黑体" panose="02010609060101010101" pitchFamily="49" charset="-122"/>
                <a:ea typeface="黑体" panose="02010609060101010101" pitchFamily="49" charset="-122"/>
                <a:cs typeface="Times New Roman" panose="02020603050405020304" pitchFamily="18" charset="0"/>
              </a:rPr>
              <a:t>萧山机场累年逐月平均及月最多雷暴日数（</a:t>
            </a:r>
            <a:r>
              <a:rPr lang="en-US" altLang="zh-CN" dirty="0">
                <a:latin typeface="黑体" panose="02010609060101010101" pitchFamily="49" charset="-122"/>
                <a:ea typeface="黑体" panose="02010609060101010101" pitchFamily="49" charset="-122"/>
                <a:cs typeface="Times New Roman" panose="02020603050405020304" pitchFamily="18" charset="0"/>
              </a:rPr>
              <a:t>2001-2012</a:t>
            </a:r>
            <a:r>
              <a:rPr lang="zh-CN" altLang="en-US" dirty="0">
                <a:latin typeface="黑体" panose="02010609060101010101" pitchFamily="49" charset="-122"/>
                <a:ea typeface="黑体" panose="02010609060101010101" pitchFamily="49" charset="-122"/>
                <a:cs typeface="Times New Roman" panose="02020603050405020304" pitchFamily="18" charset="0"/>
              </a:rPr>
              <a:t>年统计数据）</a:t>
            </a:r>
            <a:endParaRPr lang="zh-CN" altLang="en-US"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60648"/>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萧山机场雷暴统计</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graphicFrame>
        <p:nvGraphicFramePr>
          <p:cNvPr id="9" name="图表 8"/>
          <p:cNvGraphicFramePr/>
          <p:nvPr/>
        </p:nvGraphicFramePr>
        <p:xfrm>
          <a:off x="1192125" y="775597"/>
          <a:ext cx="8319667" cy="5185005"/>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5"/>
          <p:cNvSpPr txBox="1">
            <a:spLocks noChangeArrowheads="1"/>
          </p:cNvSpPr>
          <p:nvPr/>
        </p:nvSpPr>
        <p:spPr bwMode="auto">
          <a:xfrm>
            <a:off x="2656383" y="5972699"/>
            <a:ext cx="539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ea typeface="华文仿宋" panose="02010600040101010101" pitchFamily="2" charset="-122"/>
              </a:defRPr>
            </a:lvl1pPr>
            <a:lvl2pPr marL="742950" indent="-285750">
              <a:defRPr>
                <a:solidFill>
                  <a:schemeClr val="tx1"/>
                </a:solidFill>
                <a:latin typeface="Tw Cen MT" panose="020B0602020104020603" pitchFamily="34" charset="0"/>
                <a:ea typeface="华文仿宋" panose="02010600040101010101" pitchFamily="2" charset="-122"/>
              </a:defRPr>
            </a:lvl2pPr>
            <a:lvl3pPr marL="1143000" indent="-228600">
              <a:defRPr>
                <a:solidFill>
                  <a:schemeClr val="tx1"/>
                </a:solidFill>
                <a:latin typeface="Tw Cen MT" panose="020B0602020104020603" pitchFamily="34" charset="0"/>
                <a:ea typeface="华文仿宋" panose="02010600040101010101" pitchFamily="2" charset="-122"/>
              </a:defRPr>
            </a:lvl3pPr>
            <a:lvl4pPr marL="1600200" indent="-228600">
              <a:defRPr>
                <a:solidFill>
                  <a:schemeClr val="tx1"/>
                </a:solidFill>
                <a:latin typeface="Tw Cen MT" panose="020B0602020104020603" pitchFamily="34" charset="0"/>
                <a:ea typeface="华文仿宋" panose="02010600040101010101" pitchFamily="2" charset="-122"/>
              </a:defRPr>
            </a:lvl4pPr>
            <a:lvl5pPr marL="2057400" indent="-228600">
              <a:defRPr>
                <a:solidFill>
                  <a:schemeClr val="tx1"/>
                </a:solidFill>
                <a:latin typeface="Tw Cen MT" panose="020B0602020104020603" pitchFamily="34" charset="0"/>
                <a:ea typeface="华文仿宋" panose="02010600040101010101" pitchFamily="2" charset="-122"/>
              </a:defRPr>
            </a:lvl5pPr>
            <a:lvl6pPr marL="25146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6pPr>
            <a:lvl7pPr marL="29718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7pPr>
            <a:lvl8pPr marL="34290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8pPr>
            <a:lvl9pPr marL="38862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9pPr>
          </a:lstStyle>
          <a:p>
            <a:pPr algn="ctr" eaLnBrk="1" hangingPunct="1"/>
            <a:r>
              <a:rPr lang="zh-CN" altLang="zh-CN" sz="2400" dirty="0"/>
              <a:t>累年夏季各时次出现雷暴的平均次数</a:t>
            </a:r>
            <a:endParaRPr lang="zh-CN" alt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雷暴天气下的放行</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400" dirty="0">
                <a:solidFill>
                  <a:srgbClr val="002060"/>
                </a:solidFill>
              </a:rPr>
              <a:t>资料</a:t>
            </a:r>
            <a:r>
              <a:rPr lang="zh-CN" altLang="en-US" sz="2400" dirty="0" smtClean="0">
                <a:solidFill>
                  <a:srgbClr val="002060"/>
                </a:solidFill>
              </a:rPr>
              <a:t>：气象报文，地面天气图、高空等压面图、卫星云图，雷达回波图，气象台</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smtClean="0">
                <a:solidFill>
                  <a:srgbClr val="002060"/>
                </a:solidFill>
              </a:rPr>
              <a:t>评估起飞机场、目的地机场，雷雨的强度、范围、持续时间</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smtClean="0">
                <a:solidFill>
                  <a:srgbClr val="002060"/>
                </a:solidFill>
              </a:rPr>
              <a:t>评估航路雷雨的覆盖程度，制定绕飞预案</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smtClean="0">
                <a:solidFill>
                  <a:srgbClr val="002060"/>
                </a:solidFill>
              </a:rPr>
              <a:t>选择稳定可靠的备降机场（如有）</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smtClean="0">
                <a:solidFill>
                  <a:srgbClr val="002060"/>
                </a:solidFill>
              </a:rPr>
              <a:t>适当增加额外油量</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smtClean="0">
                <a:solidFill>
                  <a:srgbClr val="002060"/>
                </a:solidFill>
              </a:rPr>
              <a:t>提前了解可能存在的流控信息</a:t>
            </a:r>
            <a:endParaRPr lang="en-US" altLang="zh-CN" sz="2400" dirty="0" smtClean="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4" name="TextBox 13"/>
          <p:cNvSpPr txBox="1"/>
          <p:nvPr/>
        </p:nvSpPr>
        <p:spPr>
          <a:xfrm>
            <a:off x="897702" y="1714488"/>
            <a:ext cx="8376320" cy="3785652"/>
          </a:xfrm>
          <a:prstGeom prst="rect">
            <a:avLst/>
          </a:prstGeom>
          <a:noFill/>
        </p:spPr>
        <p:txBody>
          <a:bodyPr wrap="square" rtlCol="0">
            <a:spAutoFit/>
          </a:bodyPr>
          <a:lstStyle/>
          <a:p>
            <a:pPr lvl="0" fontAlgn="base">
              <a:lnSpc>
                <a:spcPct val="200000"/>
              </a:lnSpc>
              <a:spcBef>
                <a:spcPct val="0"/>
              </a:spcBef>
              <a:spcAft>
                <a:spcPct val="0"/>
              </a:spcAft>
              <a:defRPr/>
            </a:pPr>
            <a:r>
              <a:rPr lang="zh-CN" altLang="en-US" sz="2000" b="1" dirty="0">
                <a:solidFill>
                  <a:prstClr val="black"/>
                </a:solidFill>
                <a:latin typeface="宋体" panose="02010600030101010101" pitchFamily="2" charset="-122"/>
                <a:ea typeface="宋体" panose="02010600030101010101" pitchFamily="2" charset="-122"/>
              </a:rPr>
              <a:t>民航换季</a:t>
            </a:r>
            <a:endParaRPr lang="zh-CN" altLang="en-US" sz="2000" b="1" dirty="0">
              <a:solidFill>
                <a:prstClr val="black"/>
              </a:solidFill>
              <a:latin typeface="宋体" panose="02010600030101010101" pitchFamily="2" charset="-122"/>
              <a:ea typeface="宋体" panose="02010600030101010101" pitchFamily="2" charset="-122"/>
            </a:endParaRPr>
          </a:p>
          <a:p>
            <a:pPr lvl="0" fontAlgn="base">
              <a:lnSpc>
                <a:spcPct val="200000"/>
              </a:lnSpc>
              <a:spcBef>
                <a:spcPct val="0"/>
              </a:spcBef>
              <a:spcAft>
                <a:spcPct val="0"/>
              </a:spcAft>
              <a:defRPr/>
            </a:pPr>
            <a:r>
              <a:rPr lang="zh-CN" altLang="en-US" sz="2000" b="1" dirty="0">
                <a:solidFill>
                  <a:prstClr val="black"/>
                </a:solidFill>
                <a:latin typeface="宋体" panose="02010600030101010101" pitchFamily="2" charset="-122"/>
                <a:ea typeface="宋体" panose="02010600030101010101" pitchFamily="2" charset="-122"/>
              </a:rPr>
              <a:t>    我国民航系统每年都要进行两次航班计划调整，</a:t>
            </a:r>
            <a:r>
              <a:rPr lang="zh-CN" altLang="en-US" sz="2000" b="1" dirty="0">
                <a:solidFill>
                  <a:srgbClr val="FF0000"/>
                </a:solidFill>
                <a:latin typeface="宋体" panose="02010600030101010101" pitchFamily="2" charset="-122"/>
                <a:ea typeface="宋体" panose="02010600030101010101" pitchFamily="2" charset="-122"/>
              </a:rPr>
              <a:t>每年</a:t>
            </a:r>
            <a:r>
              <a:rPr lang="en-US" altLang="zh-CN" sz="2000" b="1" dirty="0">
                <a:solidFill>
                  <a:srgbClr val="FF0000"/>
                </a:solidFill>
                <a:latin typeface="宋体" panose="02010600030101010101" pitchFamily="2" charset="-122"/>
                <a:ea typeface="宋体" panose="02010600030101010101" pitchFamily="2" charset="-122"/>
              </a:rPr>
              <a:t>3</a:t>
            </a:r>
            <a:r>
              <a:rPr lang="zh-CN" altLang="en-US" sz="2000" b="1" dirty="0">
                <a:solidFill>
                  <a:srgbClr val="FF0000"/>
                </a:solidFill>
                <a:latin typeface="宋体" panose="02010600030101010101" pitchFamily="2" charset="-122"/>
                <a:ea typeface="宋体" panose="02010600030101010101" pitchFamily="2" charset="-122"/>
              </a:rPr>
              <a:t>月的最后一个星期日至</a:t>
            </a:r>
            <a:r>
              <a:rPr lang="en-US" altLang="zh-CN" sz="2000" b="1" dirty="0">
                <a:solidFill>
                  <a:srgbClr val="FF0000"/>
                </a:solidFill>
                <a:latin typeface="宋体" panose="02010600030101010101" pitchFamily="2" charset="-122"/>
                <a:ea typeface="宋体" panose="02010600030101010101" pitchFamily="2" charset="-122"/>
              </a:rPr>
              <a:t>10</a:t>
            </a:r>
            <a:r>
              <a:rPr lang="zh-CN" altLang="en-US" sz="2000" b="1" dirty="0">
                <a:solidFill>
                  <a:srgbClr val="FF0000"/>
                </a:solidFill>
                <a:latin typeface="宋体" panose="02010600030101010101" pitchFamily="2" charset="-122"/>
                <a:ea typeface="宋体" panose="02010600030101010101" pitchFamily="2" charset="-122"/>
              </a:rPr>
              <a:t>月的最后一个星期六</a:t>
            </a:r>
            <a:r>
              <a:rPr lang="zh-CN" altLang="en-US" sz="2000" b="1" dirty="0">
                <a:solidFill>
                  <a:prstClr val="black"/>
                </a:solidFill>
                <a:latin typeface="宋体" panose="02010600030101010101" pitchFamily="2" charset="-122"/>
                <a:ea typeface="宋体" panose="02010600030101010101" pitchFamily="2" charset="-122"/>
              </a:rPr>
              <a:t>，</a:t>
            </a:r>
            <a:r>
              <a:rPr lang="zh-CN" altLang="en-US" sz="2000" b="1" dirty="0" smtClean="0">
                <a:solidFill>
                  <a:prstClr val="black"/>
                </a:solidFill>
                <a:latin typeface="宋体" panose="02010600030101010101" pitchFamily="2" charset="-122"/>
                <a:ea typeface="宋体" panose="02010600030101010101" pitchFamily="2" charset="-122"/>
              </a:rPr>
              <a:t>执行“夏秋季”航班</a:t>
            </a:r>
            <a:r>
              <a:rPr lang="zh-CN" altLang="en-US" sz="2000" b="1" dirty="0">
                <a:solidFill>
                  <a:prstClr val="black"/>
                </a:solidFill>
                <a:latin typeface="宋体" panose="02010600030101010101" pitchFamily="2" charset="-122"/>
                <a:ea typeface="宋体" panose="02010600030101010101" pitchFamily="2" charset="-122"/>
              </a:rPr>
              <a:t>计划；</a:t>
            </a:r>
            <a:r>
              <a:rPr lang="en-US" altLang="zh-CN" sz="2000" b="1" dirty="0">
                <a:solidFill>
                  <a:prstClr val="black"/>
                </a:solidFill>
                <a:latin typeface="宋体" panose="02010600030101010101" pitchFamily="2" charset="-122"/>
                <a:ea typeface="宋体" panose="02010600030101010101" pitchFamily="2" charset="-122"/>
              </a:rPr>
              <a:t>10</a:t>
            </a:r>
            <a:r>
              <a:rPr lang="zh-CN" altLang="en-US" sz="2000" b="1" dirty="0">
                <a:solidFill>
                  <a:prstClr val="black"/>
                </a:solidFill>
                <a:latin typeface="宋体" panose="02010600030101010101" pitchFamily="2" charset="-122"/>
                <a:ea typeface="宋体" panose="02010600030101010101" pitchFamily="2" charset="-122"/>
              </a:rPr>
              <a:t>月的最后一个星期日至第二年</a:t>
            </a:r>
            <a:r>
              <a:rPr lang="en-US" altLang="zh-CN" sz="2000" b="1" dirty="0">
                <a:solidFill>
                  <a:prstClr val="black"/>
                </a:solidFill>
                <a:latin typeface="宋体" panose="02010600030101010101" pitchFamily="2" charset="-122"/>
                <a:ea typeface="宋体" panose="02010600030101010101" pitchFamily="2" charset="-122"/>
              </a:rPr>
              <a:t>3</a:t>
            </a:r>
            <a:r>
              <a:rPr lang="zh-CN" altLang="en-US" sz="2000" b="1" dirty="0">
                <a:solidFill>
                  <a:prstClr val="black"/>
                </a:solidFill>
                <a:latin typeface="宋体" panose="02010600030101010101" pitchFamily="2" charset="-122"/>
                <a:ea typeface="宋体" panose="02010600030101010101" pitchFamily="2" charset="-122"/>
              </a:rPr>
              <a:t>月的最后一个星期六，</a:t>
            </a:r>
            <a:r>
              <a:rPr lang="zh-CN" altLang="en-US" sz="2000" b="1" dirty="0" smtClean="0">
                <a:solidFill>
                  <a:prstClr val="black"/>
                </a:solidFill>
                <a:latin typeface="宋体" panose="02010600030101010101" pitchFamily="2" charset="-122"/>
                <a:ea typeface="宋体" panose="02010600030101010101" pitchFamily="2" charset="-122"/>
              </a:rPr>
              <a:t>执行“冬春季”航班</a:t>
            </a:r>
            <a:r>
              <a:rPr lang="zh-CN" altLang="en-US" sz="2000" b="1" dirty="0">
                <a:solidFill>
                  <a:prstClr val="black"/>
                </a:solidFill>
                <a:latin typeface="宋体" panose="02010600030101010101" pitchFamily="2" charset="-122"/>
                <a:ea typeface="宋体" panose="02010600030101010101" pitchFamily="2" charset="-122"/>
              </a:rPr>
              <a:t>计划。</a:t>
            </a:r>
            <a:br>
              <a:rPr lang="zh-CN" altLang="en-US" sz="2400" dirty="0">
                <a:solidFill>
                  <a:prstClr val="black"/>
                </a:solidFill>
                <a:latin typeface="Arial" panose="020B0604020202020204" pitchFamily="34" charset="0"/>
                <a:ea typeface="宋体" panose="02010600030101010101" pitchFamily="2" charset="-122"/>
              </a:rPr>
            </a:br>
            <a:endParaRPr lang="en-US" altLang="zh-CN" sz="40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雷暴天气下的放行</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35309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400" dirty="0">
                <a:solidFill>
                  <a:srgbClr val="002060"/>
                </a:solidFill>
              </a:rPr>
              <a:t>了解管制区域运行压力</a:t>
            </a:r>
            <a:endParaRPr lang="en-US" altLang="zh-CN" sz="2400" dirty="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了解机场保障能力</a:t>
            </a:r>
            <a:endParaRPr lang="en-US" altLang="zh-CN" sz="2400" dirty="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错开落地时间</a:t>
            </a:r>
            <a:endParaRPr lang="en-US" altLang="zh-CN" sz="2400" dirty="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与机组充分讲解沟通，提供合理建议</a:t>
            </a:r>
            <a:endParaRPr lang="en-US" altLang="zh-CN" sz="2400" dirty="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加强监控，及时将特选报上传机组</a:t>
            </a:r>
            <a:endParaRPr lang="en-US" altLang="zh-CN" sz="2400" dirty="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保证有稳定可靠备降场（如有），预先制定备降预案</a:t>
            </a: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4" name="TextBox 13"/>
          <p:cNvSpPr txBox="1"/>
          <p:nvPr/>
        </p:nvSpPr>
        <p:spPr>
          <a:xfrm>
            <a:off x="720056" y="2996952"/>
            <a:ext cx="8376320" cy="923330"/>
          </a:xfrm>
          <a:prstGeom prst="rect">
            <a:avLst/>
          </a:prstGeom>
          <a:noFill/>
        </p:spPr>
        <p:txBody>
          <a:bodyPr wrap="square" rtlCol="0">
            <a:spAutoFit/>
          </a:bodyPr>
          <a:lstStyle/>
          <a:p>
            <a:pPr algn="ctr"/>
            <a:r>
              <a:rPr lang="zh-CN" altLang="en-US"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rPr>
              <a:t>大风</a:t>
            </a:r>
            <a:r>
              <a:rPr lang="en-US" altLang="zh-CN"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rPr>
              <a:t>/</a:t>
            </a:r>
            <a:r>
              <a:rPr lang="zh-CN" altLang="en-US"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rPr>
              <a:t>风切变</a:t>
            </a:r>
            <a:endParaRPr lang="en-US" altLang="zh-CN"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p:txBody>
      </p:sp>
      <p:sp>
        <p:nvSpPr>
          <p:cNvPr id="4" name="五角星 3"/>
          <p:cNvSpPr/>
          <p:nvPr/>
        </p:nvSpPr>
        <p:spPr bwMode="auto">
          <a:xfrm>
            <a:off x="3591287" y="4076836"/>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5" name="五角星 4"/>
          <p:cNvSpPr/>
          <p:nvPr/>
        </p:nvSpPr>
        <p:spPr bwMode="auto">
          <a:xfrm>
            <a:off x="4176440" y="4076836"/>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6" name="五角星 5"/>
          <p:cNvSpPr/>
          <p:nvPr/>
        </p:nvSpPr>
        <p:spPr bwMode="auto">
          <a:xfrm>
            <a:off x="4728196" y="4063807"/>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8" name="五角星 7"/>
          <p:cNvSpPr/>
          <p:nvPr/>
        </p:nvSpPr>
        <p:spPr bwMode="auto">
          <a:xfrm>
            <a:off x="5328568" y="4063807"/>
            <a:ext cx="360040" cy="360040"/>
          </a:xfrm>
          <a:prstGeom prst="star5">
            <a:avLst/>
          </a:prstGeom>
          <a:solidFill>
            <a:srgbClr val="FFFF00"/>
          </a:solidFill>
          <a:ln w="9525">
            <a:noFill/>
            <a:round/>
          </a:ln>
        </p:spPr>
        <p:txBody>
          <a:bodyPr wrap="none" rtlCol="0" anchor="ctr"/>
          <a:lstStyle/>
          <a:p>
            <a:pPr algn="ctr"/>
            <a:endParaRPr lang="zh-CN" altLang="en-US">
              <a:ea typeface="宋体" panose="02010600030101010101" pitchFamily="2" charset="-122"/>
            </a:endParaRPr>
          </a:p>
        </p:txBody>
      </p:sp>
      <p:sp>
        <p:nvSpPr>
          <p:cNvPr id="9" name="五角星 8"/>
          <p:cNvSpPr/>
          <p:nvPr/>
        </p:nvSpPr>
        <p:spPr bwMode="auto">
          <a:xfrm>
            <a:off x="5952752" y="4063807"/>
            <a:ext cx="360040" cy="360040"/>
          </a:xfrm>
          <a:prstGeom prst="star5">
            <a:avLst/>
          </a:prstGeom>
          <a:solidFill>
            <a:schemeClr val="bg1"/>
          </a:solidFill>
          <a:ln w="9525">
            <a:noFill/>
            <a:round/>
          </a:ln>
        </p:spPr>
        <p:txBody>
          <a:bodyPr wrap="none" rtlCol="0" anchor="ctr"/>
          <a:lstStyle/>
          <a:p>
            <a:pPr algn="ctr"/>
            <a:endParaRPr lang="zh-CN" altLang="en-US">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大风</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176" y="980728"/>
            <a:ext cx="6630325" cy="324847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176" y="4005064"/>
            <a:ext cx="6639852" cy="329611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rPr>
              <a:t>低空风切变</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91132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sz="2400" dirty="0">
                <a:solidFill>
                  <a:srgbClr val="002060"/>
                </a:solidFill>
              </a:rPr>
              <a:t>风切变是指空间两点之间平均风矢量的差异，即在同一高度的水平距离上或不同高度的垂直距离上风向和（或）风速的变化。低空风切变通常是指发生在600米高度以下的平均风矢量在空间两点之间的差值。顺风切变使飞机空速减小，升力下降，飞机下沉，危害很大；逆风切变使飞机空速增大，升力增大，飞机上升，危害相对小些；侧风切变使飞机发生侧滑、滚转或偏转；垂直风的切变使飞机突然下沉，危害很大</a:t>
            </a:r>
            <a:r>
              <a:rPr sz="2400" dirty="0" smtClean="0">
                <a:solidFill>
                  <a:srgbClr val="002060"/>
                </a:solidFill>
              </a:rPr>
              <a:t>。</a:t>
            </a:r>
            <a:endParaRPr sz="2400"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低空风切变的注意事项</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4524315"/>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400" dirty="0" smtClean="0">
                <a:solidFill>
                  <a:srgbClr val="002060"/>
                </a:solidFill>
              </a:rPr>
              <a:t>预测不可靠，</a:t>
            </a:r>
            <a:r>
              <a:rPr lang="zh-CN" altLang="en-US" sz="2400" dirty="0">
                <a:solidFill>
                  <a:srgbClr val="002060"/>
                </a:solidFill>
              </a:rPr>
              <a:t>实时观测、机组</a:t>
            </a:r>
            <a:r>
              <a:rPr lang="zh-CN" altLang="en-US" sz="2400" dirty="0" smtClean="0">
                <a:solidFill>
                  <a:srgbClr val="002060"/>
                </a:solidFill>
              </a:rPr>
              <a:t>报告</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smtClean="0">
                <a:solidFill>
                  <a:srgbClr val="002060"/>
                </a:solidFill>
              </a:rPr>
              <a:t>及时告知机组</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视情更改签派放行、推迟起飞时间等</a:t>
            </a:r>
            <a:endParaRPr lang="zh-CN" altLang="en-US" sz="2400" dirty="0">
              <a:solidFill>
                <a:srgbClr val="002060"/>
              </a:solidFill>
            </a:endParaRPr>
          </a:p>
          <a:p>
            <a:pPr>
              <a:lnSpc>
                <a:spcPct val="150000"/>
              </a:lnSpc>
            </a:pPr>
            <a:endParaRPr lang="en-US" altLang="zh-CN" sz="2400" dirty="0" smtClean="0">
              <a:solidFill>
                <a:srgbClr val="002060"/>
              </a:solidFill>
            </a:endParaRPr>
          </a:p>
          <a:p>
            <a:pPr marL="285750" indent="-285750">
              <a:lnSpc>
                <a:spcPct val="150000"/>
              </a:lnSpc>
              <a:buFont typeface="Wingdings" panose="05000000000000000000" pitchFamily="2" charset="2"/>
              <a:buChar char="l"/>
            </a:pPr>
            <a:endParaRPr lang="en-US" altLang="zh-CN" sz="2400" dirty="0">
              <a:solidFill>
                <a:srgbClr val="002060"/>
              </a:solidFill>
            </a:endParaRPr>
          </a:p>
          <a:p>
            <a:pPr>
              <a:lnSpc>
                <a:spcPct val="150000"/>
              </a:lnSpc>
            </a:pPr>
            <a:r>
              <a:rPr lang="en-US" altLang="zh-CN" sz="2400" dirty="0" smtClean="0">
                <a:solidFill>
                  <a:srgbClr val="002060"/>
                </a:solidFill>
              </a:rPr>
              <a:t>                                                                                       01</a:t>
            </a:r>
            <a:r>
              <a:rPr lang="zh-CN" altLang="en-US" sz="2400" dirty="0" smtClean="0">
                <a:solidFill>
                  <a:srgbClr val="002060"/>
                </a:solidFill>
              </a:rPr>
              <a:t>值班员</a:t>
            </a:r>
            <a:r>
              <a:rPr lang="en-US" altLang="zh-CN" sz="2400" dirty="0" smtClean="0">
                <a:solidFill>
                  <a:srgbClr val="002060"/>
                </a:solidFill>
              </a:rPr>
              <a:t>                                                                        </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复飞</a:t>
            </a:r>
            <a:r>
              <a:rPr lang="zh-CN" altLang="en-US" sz="2400" dirty="0" smtClean="0">
                <a:solidFill>
                  <a:srgbClr val="002060"/>
                </a:solidFill>
              </a:rPr>
              <a:t>报告：签派员           </a:t>
            </a:r>
            <a:r>
              <a:rPr lang="en-US" altLang="zh-CN" sz="2400" dirty="0" smtClean="0">
                <a:solidFill>
                  <a:srgbClr val="002060"/>
                </a:solidFill>
              </a:rPr>
              <a:t>AOC</a:t>
            </a:r>
            <a:r>
              <a:rPr lang="zh-CN" altLang="en-US" sz="2400" dirty="0" smtClean="0">
                <a:solidFill>
                  <a:srgbClr val="002060"/>
                </a:solidFill>
              </a:rPr>
              <a:t>值班经理              安监</a:t>
            </a:r>
            <a:endParaRPr lang="en-US" altLang="zh-CN" sz="2400" dirty="0" smtClean="0">
              <a:solidFill>
                <a:srgbClr val="002060"/>
              </a:solidFill>
            </a:endParaRPr>
          </a:p>
          <a:p>
            <a:pPr>
              <a:lnSpc>
                <a:spcPct val="150000"/>
              </a:lnSpc>
            </a:pPr>
            <a:r>
              <a:rPr lang="en-US" altLang="zh-CN" sz="2400" dirty="0">
                <a:solidFill>
                  <a:srgbClr val="002060"/>
                </a:solidFill>
              </a:rPr>
              <a:t> </a:t>
            </a:r>
            <a:r>
              <a:rPr lang="en-US" altLang="zh-CN" sz="2400" dirty="0" smtClean="0">
                <a:solidFill>
                  <a:srgbClr val="002060"/>
                </a:solidFill>
              </a:rPr>
              <a:t>                                                                                      </a:t>
            </a:r>
            <a:r>
              <a:rPr lang="zh-CN" altLang="en-US" sz="2400" dirty="0" smtClean="0">
                <a:solidFill>
                  <a:srgbClr val="002060"/>
                </a:solidFill>
              </a:rPr>
              <a:t>运行副总裁</a:t>
            </a:r>
            <a:endParaRPr lang="zh-CN" altLang="en-US" sz="2400" dirty="0">
              <a:solidFill>
                <a:srgbClr val="002060"/>
              </a:solidFill>
            </a:endParaRPr>
          </a:p>
        </p:txBody>
      </p:sp>
      <p:cxnSp>
        <p:nvCxnSpPr>
          <p:cNvPr id="6" name="直接箭头连接符 5"/>
          <p:cNvCxnSpPr/>
          <p:nvPr/>
        </p:nvCxnSpPr>
        <p:spPr>
          <a:xfrm>
            <a:off x="3240336" y="4725144"/>
            <a:ext cx="648072" cy="0"/>
          </a:xfrm>
          <a:prstGeom prst="straightConnector1">
            <a:avLst/>
          </a:prstGeom>
          <a:ln w="76200">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738273" y="4797152"/>
            <a:ext cx="576064" cy="432048"/>
          </a:xfrm>
          <a:prstGeom prst="straightConnector1">
            <a:avLst/>
          </a:prstGeom>
          <a:ln w="76200">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5715824" y="4293096"/>
            <a:ext cx="598513" cy="504056"/>
          </a:xfrm>
          <a:prstGeom prst="straightConnector1">
            <a:avLst/>
          </a:prstGeom>
          <a:ln w="76200">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3" name="右箭头 2"/>
          <p:cNvSpPr/>
          <p:nvPr/>
        </p:nvSpPr>
        <p:spPr bwMode="auto">
          <a:xfrm>
            <a:off x="5832624" y="4725144"/>
            <a:ext cx="720080" cy="72008"/>
          </a:xfrm>
          <a:prstGeom prst="rightArrow">
            <a:avLst/>
          </a:prstGeom>
          <a:solidFill>
            <a:schemeClr val="tx2"/>
          </a:solidFill>
          <a:ln w="76200">
            <a:solidFill>
              <a:schemeClr val="tx1"/>
            </a:solidFill>
            <a:round/>
          </a:ln>
        </p:spPr>
        <p:txBody>
          <a:bodyPr wrap="none" rtlCol="0" anchor="ctr"/>
          <a:lstStyle/>
          <a:p>
            <a:pPr algn="ctr"/>
            <a:endParaRPr lang="zh-CN" altLang="en-US">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4" name="TextBox 13"/>
          <p:cNvSpPr txBox="1"/>
          <p:nvPr/>
        </p:nvSpPr>
        <p:spPr>
          <a:xfrm>
            <a:off x="720056" y="2996952"/>
            <a:ext cx="8376320" cy="923330"/>
          </a:xfrm>
          <a:prstGeom prst="rect">
            <a:avLst/>
          </a:prstGeom>
          <a:noFill/>
        </p:spPr>
        <p:txBody>
          <a:bodyPr wrap="square" rtlCol="0">
            <a:spAutoFit/>
          </a:bodyPr>
          <a:lstStyle/>
          <a:p>
            <a:pPr algn="ctr"/>
            <a:r>
              <a:rPr lang="zh-CN" altLang="en-US"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rPr>
              <a:t>颠簸</a:t>
            </a:r>
            <a:endParaRPr lang="en-US" altLang="zh-CN"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p:txBody>
      </p:sp>
      <p:sp>
        <p:nvSpPr>
          <p:cNvPr id="4" name="五角星 3"/>
          <p:cNvSpPr/>
          <p:nvPr/>
        </p:nvSpPr>
        <p:spPr bwMode="auto">
          <a:xfrm>
            <a:off x="3771307" y="3932539"/>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5" name="五角星 4"/>
          <p:cNvSpPr/>
          <p:nvPr/>
        </p:nvSpPr>
        <p:spPr bwMode="auto">
          <a:xfrm>
            <a:off x="4200887" y="3923638"/>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6" name="五角星 5"/>
          <p:cNvSpPr/>
          <p:nvPr/>
        </p:nvSpPr>
        <p:spPr bwMode="auto">
          <a:xfrm>
            <a:off x="4724012" y="3932539"/>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8" name="五角星 7"/>
          <p:cNvSpPr/>
          <p:nvPr/>
        </p:nvSpPr>
        <p:spPr bwMode="auto">
          <a:xfrm>
            <a:off x="5184552" y="3939872"/>
            <a:ext cx="360040" cy="360040"/>
          </a:xfrm>
          <a:prstGeom prst="star5">
            <a:avLst/>
          </a:prstGeom>
          <a:solidFill>
            <a:schemeClr val="bg1"/>
          </a:solidFill>
          <a:ln w="9525">
            <a:solidFill>
              <a:schemeClr val="bg1"/>
            </a:solidFill>
            <a:round/>
          </a:ln>
        </p:spPr>
        <p:txBody>
          <a:bodyPr wrap="none" rtlCol="0" anchor="ctr"/>
          <a:lstStyle/>
          <a:p>
            <a:pPr algn="ctr"/>
            <a:endParaRPr lang="zh-CN" altLang="en-US">
              <a:ea typeface="宋体" panose="02010600030101010101" pitchFamily="2" charset="-122"/>
            </a:endParaRPr>
          </a:p>
        </p:txBody>
      </p:sp>
      <p:sp>
        <p:nvSpPr>
          <p:cNvPr id="9" name="五角星 8"/>
          <p:cNvSpPr/>
          <p:nvPr/>
        </p:nvSpPr>
        <p:spPr bwMode="auto">
          <a:xfrm>
            <a:off x="5616600" y="3945216"/>
            <a:ext cx="360040" cy="360040"/>
          </a:xfrm>
          <a:prstGeom prst="star5">
            <a:avLst/>
          </a:prstGeom>
          <a:solidFill>
            <a:schemeClr val="bg1"/>
          </a:solidFill>
          <a:ln w="9525">
            <a:noFill/>
            <a:round/>
          </a:ln>
        </p:spPr>
        <p:txBody>
          <a:bodyPr wrap="none" rtlCol="0" anchor="ctr"/>
          <a:lstStyle/>
          <a:p>
            <a:pPr algn="ctr"/>
            <a:endParaRPr lang="zh-CN" altLang="en-US">
              <a:solidFill>
                <a:schemeClr val="bg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颠簸的等级划分</a:t>
            </a:r>
            <a:endParaRPr lang="zh-CN" altLang="en-US" sz="2400" b="1" dirty="0" smtClean="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2123658"/>
          </a:xfrm>
          <a:prstGeom prst="rect">
            <a:avLst/>
          </a:prstGeom>
          <a:noFill/>
        </p:spPr>
        <p:txBody>
          <a:bodyPr wrap="square" rtlCol="0">
            <a:spAutoFit/>
          </a:bodyPr>
          <a:lstStyle/>
          <a:p>
            <a:pPr>
              <a:lnSpc>
                <a:spcPct val="150000"/>
              </a:lnSpc>
            </a:pPr>
            <a:r>
              <a:rPr lang="zh-CN" altLang="en-US" sz="2400" dirty="0" smtClean="0">
                <a:solidFill>
                  <a:srgbClr val="002060"/>
                </a:solidFill>
              </a:rPr>
              <a:t>颠簸一般分为三个等级：轻度、中度和严重，机组之间沟通</a:t>
            </a:r>
            <a:endParaRPr lang="zh-CN" altLang="en-US" sz="2400" dirty="0" smtClean="0">
              <a:solidFill>
                <a:srgbClr val="002060"/>
              </a:solidFill>
            </a:endParaRPr>
          </a:p>
          <a:p>
            <a:pPr>
              <a:lnSpc>
                <a:spcPct val="150000"/>
              </a:lnSpc>
            </a:pPr>
            <a:r>
              <a:rPr lang="zh-CN" altLang="en-US" sz="2400" dirty="0" smtClean="0">
                <a:solidFill>
                  <a:srgbClr val="002060"/>
                </a:solidFill>
              </a:rPr>
              <a:t>时要注意使用这三个颠簸等级术语，判断颠簸的剧烈程度并针对</a:t>
            </a:r>
            <a:endParaRPr lang="zh-CN" altLang="en-US" sz="2400" dirty="0" smtClean="0">
              <a:solidFill>
                <a:srgbClr val="002060"/>
              </a:solidFill>
            </a:endParaRPr>
          </a:p>
          <a:p>
            <a:pPr>
              <a:lnSpc>
                <a:spcPct val="150000"/>
              </a:lnSpc>
            </a:pPr>
            <a:r>
              <a:rPr lang="zh-CN" altLang="en-US" sz="2400" dirty="0" smtClean="0">
                <a:solidFill>
                  <a:srgbClr val="002060"/>
                </a:solidFill>
              </a:rPr>
              <a:t>不同程度采取应对措施。</a:t>
            </a:r>
            <a:endParaRPr lang="zh-CN" altLang="en-US" sz="2400" dirty="0" smtClean="0">
              <a:solidFill>
                <a:srgbClr val="002060"/>
              </a:solidFill>
            </a:endParaRPr>
          </a:p>
          <a:p>
            <a:pPr marL="285750" indent="-285750">
              <a:buFont typeface="Wingdings" panose="05000000000000000000" pitchFamily="2" charset="2"/>
              <a:buChar char="l"/>
            </a:pP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颠簸的等级划分</a:t>
            </a:r>
            <a:endParaRPr lang="zh-CN" altLang="en-US" sz="2400" b="1" dirty="0" smtClean="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829945"/>
          </a:xfrm>
          <a:prstGeom prst="rect">
            <a:avLst/>
          </a:prstGeom>
          <a:noFill/>
        </p:spPr>
        <p:txBody>
          <a:bodyPr wrap="square" rtlCol="0">
            <a:spAutoFit/>
          </a:bodyPr>
          <a:lstStyle/>
          <a:p>
            <a:endParaRPr lang="zh-CN" altLang="en-US" sz="2400" dirty="0" smtClean="0">
              <a:solidFill>
                <a:srgbClr val="002060"/>
              </a:solidFill>
            </a:endParaRPr>
          </a:p>
          <a:p>
            <a:pPr marL="285750" indent="-285750">
              <a:buFont typeface="Wingdings" panose="05000000000000000000" pitchFamily="2" charset="2"/>
              <a:buChar char="l"/>
            </a:pPr>
            <a:endParaRPr lang="zh-CN" altLang="en-US" sz="2400" dirty="0">
              <a:solidFill>
                <a:srgbClr val="002060"/>
              </a:solidFill>
            </a:endParaRPr>
          </a:p>
        </p:txBody>
      </p:sp>
      <p:pic>
        <p:nvPicPr>
          <p:cNvPr id="3" name="图片 2"/>
          <p:cNvPicPr>
            <a:picLocks noChangeAspect="1"/>
          </p:cNvPicPr>
          <p:nvPr/>
        </p:nvPicPr>
        <p:blipFill>
          <a:blip r:embed="rId2"/>
          <a:stretch>
            <a:fillRect/>
          </a:stretch>
        </p:blipFill>
        <p:spPr>
          <a:xfrm>
            <a:off x="2717800" y="1546225"/>
            <a:ext cx="4714240" cy="4618990"/>
          </a:xfrm>
          <a:prstGeom prst="rect">
            <a:avLst/>
          </a:prstGeom>
        </p:spPr>
      </p:pic>
      <p:pic>
        <p:nvPicPr>
          <p:cNvPr id="5" name="图片 4"/>
          <p:cNvPicPr>
            <a:picLocks noChangeAspect="1"/>
          </p:cNvPicPr>
          <p:nvPr/>
        </p:nvPicPr>
        <p:blipFill>
          <a:blip r:embed="rId3"/>
          <a:stretch>
            <a:fillRect/>
          </a:stretch>
        </p:blipFill>
        <p:spPr>
          <a:xfrm>
            <a:off x="2708275" y="1317625"/>
            <a:ext cx="4723765" cy="228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rPr>
              <a:t>颠簸信息获取方式</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249299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400" dirty="0">
                <a:solidFill>
                  <a:srgbClr val="002060"/>
                </a:solidFill>
              </a:rPr>
              <a:t>报文</a:t>
            </a:r>
            <a:endParaRPr lang="en-US" altLang="zh-CN" sz="2400" dirty="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重要天气图</a:t>
            </a:r>
            <a:endParaRPr lang="en-US" altLang="zh-CN" sz="2400" dirty="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计算机飞行计划</a:t>
            </a:r>
            <a:endParaRPr lang="zh-CN" altLang="en-US" sz="2400" dirty="0">
              <a:solidFill>
                <a:srgbClr val="002060"/>
              </a:solidFill>
            </a:endParaRPr>
          </a:p>
          <a:p>
            <a:endParaRPr lang="zh-CN" altLang="en-US" sz="2400" dirty="0" smtClean="0">
              <a:solidFill>
                <a:srgbClr val="002060"/>
              </a:solidFill>
            </a:endParaRPr>
          </a:p>
          <a:p>
            <a:pPr marL="285750" indent="-285750">
              <a:buFont typeface="Wingdings" panose="05000000000000000000" pitchFamily="2" charset="2"/>
              <a:buChar char="l"/>
            </a:pP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飞行签派员颠簸信息处理</a:t>
            </a:r>
            <a:endParaRPr lang="zh-CN" altLang="en-US" sz="2400" b="1" dirty="0" smtClean="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836712"/>
            <a:ext cx="9435906" cy="6494085"/>
          </a:xfrm>
          <a:prstGeom prst="rect">
            <a:avLst/>
          </a:prstGeom>
          <a:noFill/>
        </p:spPr>
        <p:txBody>
          <a:bodyPr wrap="square" rtlCol="0">
            <a:spAutoFit/>
          </a:bodyPr>
          <a:lstStyle/>
          <a:p>
            <a:pPr marL="342900" indent="-342900">
              <a:lnSpc>
                <a:spcPct val="150000"/>
              </a:lnSpc>
              <a:buFont typeface="Wingdings" panose="05000000000000000000" charset="0"/>
              <a:buChar char="l"/>
            </a:pPr>
            <a:r>
              <a:rPr lang="zh-CN" altLang="en-US" sz="2400" dirty="0" smtClean="0">
                <a:solidFill>
                  <a:srgbClr val="002060"/>
                </a:solidFill>
              </a:rPr>
              <a:t>飞行签派员在飞行直接准备阶段应当根据获取的气象情报进行航线的天气预报分析，如果存在可能发生颠簸的气象条件，应当在签派放行单或飞行计划上明确标注空中飞行存在空中颠簸的区域和强度，并在签派放行时将航路是否存在高空湍流、锋面以及雷雨的位置、强度和移动方向等相关信息告知飞行机组。</a:t>
            </a:r>
            <a:endParaRPr lang="zh-CN" altLang="en-US" sz="2400" dirty="0" smtClean="0">
              <a:solidFill>
                <a:srgbClr val="002060"/>
              </a:solidFill>
            </a:endParaRPr>
          </a:p>
          <a:p>
            <a:pPr marL="342900" indent="-342900">
              <a:lnSpc>
                <a:spcPct val="150000"/>
              </a:lnSpc>
              <a:buFont typeface="Wingdings" panose="05000000000000000000" charset="0"/>
              <a:buChar char="l"/>
            </a:pPr>
            <a:r>
              <a:rPr lang="zh-CN" altLang="en-US" sz="2400" dirty="0" smtClean="0">
                <a:solidFill>
                  <a:srgbClr val="002060"/>
                </a:solidFill>
              </a:rPr>
              <a:t>飞机在运行中时，飞行签派员应使用卫星电话、VHF、ACARS等手段将飞行中可能出现的或获知的已经出现的颠簸等信息（颠簸区域和强度等）告知飞经或即将飞经相关运行区域的飞行机组。</a:t>
            </a:r>
            <a:endParaRPr lang="zh-CN" altLang="en-US" sz="2400" dirty="0" smtClean="0">
              <a:solidFill>
                <a:srgbClr val="002060"/>
              </a:solidFill>
            </a:endParaRPr>
          </a:p>
          <a:p>
            <a:pPr marL="342900" indent="-342900">
              <a:lnSpc>
                <a:spcPct val="150000"/>
              </a:lnSpc>
              <a:buFont typeface="Wingdings" panose="05000000000000000000" charset="0"/>
              <a:buChar char="l"/>
            </a:pPr>
            <a:r>
              <a:rPr lang="zh-CN" altLang="en-US" sz="2400" dirty="0" smtClean="0">
                <a:solidFill>
                  <a:srgbClr val="002060"/>
                </a:solidFill>
              </a:rPr>
              <a:t>如确定航班的飞行航路存在中/严重颠簸，放行签派员与飞行机组协商，如需更改航路，飞行签派员和机长应重新考虑该次航班航路改航计划。</a:t>
            </a:r>
            <a:endParaRPr lang="zh-CN" altLang="en-US" sz="2400" dirty="0" smtClean="0">
              <a:solidFill>
                <a:srgbClr val="002060"/>
              </a:solidFill>
            </a:endParaRPr>
          </a:p>
          <a:p>
            <a:pPr marL="285750" indent="-285750">
              <a:buFont typeface="Wingdings" panose="05000000000000000000" pitchFamily="2" charset="2"/>
              <a:buChar char="l"/>
            </a:pPr>
            <a:endParaRPr lang="zh-CN" altLang="en-US" sz="20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目录</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415030"/>
          </a:xfrm>
          <a:prstGeom prst="rect">
            <a:avLst/>
          </a:prstGeom>
          <a:noFill/>
        </p:spPr>
        <p:txBody>
          <a:bodyPr wrap="square" rtlCol="0">
            <a:spAutoFit/>
          </a:bodyPr>
          <a:lstStyle/>
          <a:p>
            <a:endParaRPr lang="en-US" altLang="zh-CN" sz="2400" dirty="0" smtClean="0"/>
          </a:p>
          <a:p>
            <a:pPr marL="285750" indent="-285750">
              <a:buFont typeface="Wingdings" panose="05000000000000000000" pitchFamily="2" charset="2"/>
              <a:buChar char="l"/>
            </a:pPr>
            <a:r>
              <a:rPr lang="zh-CN" altLang="en-US" sz="2400" dirty="0" smtClean="0"/>
              <a:t>雷暴</a:t>
            </a:r>
            <a:endParaRPr lang="en-US" altLang="zh-CN" sz="2400" dirty="0" smtClean="0"/>
          </a:p>
          <a:p>
            <a:pPr marL="285750" indent="-285750">
              <a:buFont typeface="Wingdings" panose="05000000000000000000" pitchFamily="2" charset="2"/>
              <a:buChar char="l"/>
            </a:pPr>
            <a:endParaRPr lang="en-US" altLang="zh-CN" sz="2400" dirty="0"/>
          </a:p>
          <a:p>
            <a:pPr marL="285750" indent="-285750">
              <a:buFont typeface="Wingdings" panose="05000000000000000000" pitchFamily="2" charset="2"/>
              <a:buChar char="l"/>
            </a:pPr>
            <a:r>
              <a:rPr lang="zh-CN" altLang="en-US" sz="2400" dirty="0" smtClean="0"/>
              <a:t>大风</a:t>
            </a:r>
            <a:r>
              <a:rPr lang="en-US" altLang="zh-CN" sz="2400" dirty="0" smtClean="0"/>
              <a:t>/</a:t>
            </a:r>
            <a:r>
              <a:rPr lang="zh-CN" altLang="en-US" sz="2400" dirty="0" smtClean="0"/>
              <a:t>风切变</a:t>
            </a:r>
            <a:endParaRPr lang="en-US" altLang="zh-CN" sz="2400" dirty="0" smtClean="0"/>
          </a:p>
          <a:p>
            <a:endParaRPr lang="en-US" altLang="zh-CN" sz="2400" dirty="0"/>
          </a:p>
          <a:p>
            <a:pPr marL="285750" indent="-285750">
              <a:buFont typeface="Wingdings" panose="05000000000000000000" pitchFamily="2" charset="2"/>
              <a:buChar char="l"/>
            </a:pPr>
            <a:r>
              <a:rPr lang="zh-CN" altLang="en-US" sz="2400" dirty="0" smtClean="0"/>
              <a:t>颠簸</a:t>
            </a:r>
            <a:endParaRPr lang="en-US" altLang="zh-CN" sz="2400" dirty="0" smtClean="0"/>
          </a:p>
          <a:p>
            <a:pPr marL="285750" indent="-285750">
              <a:buFont typeface="Wingdings" panose="05000000000000000000" pitchFamily="2" charset="2"/>
              <a:buChar char="l"/>
            </a:pPr>
            <a:endParaRPr lang="en-US" altLang="zh-CN" sz="2400" dirty="0"/>
          </a:p>
          <a:p>
            <a:pPr marL="285750" indent="-285750">
              <a:buFont typeface="Wingdings" panose="05000000000000000000" pitchFamily="2" charset="2"/>
              <a:buChar char="l"/>
            </a:pPr>
            <a:r>
              <a:rPr lang="zh-CN" altLang="en-US" sz="2400" dirty="0" smtClean="0"/>
              <a:t>台风</a:t>
            </a:r>
            <a:endParaRPr lang="en-US" altLang="zh-CN" sz="2400" dirty="0" smtClean="0"/>
          </a:p>
          <a:p>
            <a:pPr indent="0">
              <a:buFont typeface="Wingdings" panose="05000000000000000000" pitchFamily="2" charset="2"/>
              <a:buNone/>
            </a:pP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遭遇和避开颠簸的机组处置原则</a:t>
            </a:r>
            <a:endParaRPr lang="zh-CN" altLang="en-US" sz="2400" b="1" dirty="0" smtClean="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4339650"/>
          </a:xfrm>
          <a:prstGeom prst="rect">
            <a:avLst/>
          </a:prstGeom>
          <a:noFill/>
        </p:spPr>
        <p:txBody>
          <a:bodyPr wrap="square" rtlCol="0">
            <a:spAutoFit/>
          </a:bodyPr>
          <a:lstStyle/>
          <a:p>
            <a:pPr marL="342900" indent="-342900">
              <a:lnSpc>
                <a:spcPct val="150000"/>
              </a:lnSpc>
              <a:buFont typeface="Wingdings" panose="05000000000000000000" charset="0"/>
              <a:buChar char="l"/>
            </a:pPr>
            <a:r>
              <a:rPr lang="zh-CN" altLang="en-US" sz="2400" dirty="0" smtClean="0">
                <a:solidFill>
                  <a:srgbClr val="002060"/>
                </a:solidFill>
              </a:rPr>
              <a:t>飞行机组在飞行前应当了解航路中可能出现的颠簸区域和高度范围，特别要注意与云有关的颠簸区域，明确可预计以及突然遭遇颠簸的处置程序；</a:t>
            </a:r>
            <a:endParaRPr lang="zh-CN" altLang="en-US" sz="2400" dirty="0" smtClean="0">
              <a:solidFill>
                <a:srgbClr val="002060"/>
              </a:solidFill>
            </a:endParaRPr>
          </a:p>
          <a:p>
            <a:pPr marL="342900" indent="-342900">
              <a:lnSpc>
                <a:spcPct val="150000"/>
              </a:lnSpc>
              <a:buFont typeface="Wingdings" panose="05000000000000000000" charset="0"/>
              <a:buChar char="l"/>
            </a:pPr>
            <a:r>
              <a:rPr lang="zh-CN" altLang="en-US" sz="2400" dirty="0" smtClean="0">
                <a:solidFill>
                  <a:srgbClr val="002060"/>
                </a:solidFill>
              </a:rPr>
              <a:t>在飞行中，飞行机组应尽可能避开中度以上颠簸区域，可采用改变航线或飞行高度层的方法，但必须得到空中交通管制的批准；</a:t>
            </a:r>
            <a:endParaRPr lang="zh-CN" altLang="en-US" sz="2400" dirty="0" smtClean="0">
              <a:solidFill>
                <a:srgbClr val="002060"/>
              </a:solidFill>
            </a:endParaRPr>
          </a:p>
          <a:p>
            <a:pPr marL="342900" indent="-342900">
              <a:lnSpc>
                <a:spcPct val="150000"/>
              </a:lnSpc>
              <a:buFont typeface="Wingdings" panose="05000000000000000000" charset="0"/>
              <a:buChar char="l"/>
            </a:pPr>
            <a:r>
              <a:rPr lang="zh-CN" altLang="en-US" sz="2400" dirty="0" smtClean="0">
                <a:solidFill>
                  <a:srgbClr val="002060"/>
                </a:solidFill>
              </a:rPr>
              <a:t>飞行中，如预计存在颠簸或遭遇颠簸，机长或其他飞行机组成员应及时使用内话系统告知随机人员颠簸的时间和程度。</a:t>
            </a:r>
            <a:endParaRPr lang="zh-CN" altLang="en-US" sz="2400" dirty="0" smtClean="0">
              <a:solidFill>
                <a:srgbClr val="002060"/>
              </a:solidFill>
            </a:endParaRPr>
          </a:p>
          <a:p>
            <a:pPr marL="285750" indent="-285750">
              <a:buFont typeface="Wingdings" panose="05000000000000000000" pitchFamily="2" charset="2"/>
              <a:buChar char="l"/>
            </a:pP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sym typeface="+mn-ea"/>
              </a:rPr>
              <a:t>湍流（颠簸）机组的报告</a:t>
            </a:r>
            <a:endParaRPr lang="zh-CN" altLang="en-US" sz="2400" b="1" dirty="0" smtClean="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785652"/>
          </a:xfrm>
          <a:prstGeom prst="rect">
            <a:avLst/>
          </a:prstGeom>
          <a:noFill/>
        </p:spPr>
        <p:txBody>
          <a:bodyPr wrap="square" rtlCol="0">
            <a:spAutoFit/>
          </a:bodyPr>
          <a:lstStyle/>
          <a:p>
            <a:pPr marL="342900" indent="-342900">
              <a:lnSpc>
                <a:spcPct val="150000"/>
              </a:lnSpc>
              <a:buFont typeface="Wingdings" panose="05000000000000000000" charset="0"/>
              <a:buChar char="l"/>
            </a:pPr>
            <a:r>
              <a:rPr lang="zh-CN" altLang="en-US" sz="2400" dirty="0" smtClean="0">
                <a:solidFill>
                  <a:srgbClr val="002060"/>
                </a:solidFill>
              </a:rPr>
              <a:t>如果遭遇到严重的湍流（颠簸），机组应在事后提交一份《运行非正常事件报表》，并填写《飞行记录本》，由地面维护人员作相应的检查；</a:t>
            </a:r>
            <a:endParaRPr lang="zh-CN" altLang="en-US" sz="2400" dirty="0" smtClean="0">
              <a:solidFill>
                <a:srgbClr val="002060"/>
              </a:solidFill>
            </a:endParaRPr>
          </a:p>
          <a:p>
            <a:pPr marL="342900" indent="-342900">
              <a:lnSpc>
                <a:spcPct val="150000"/>
              </a:lnSpc>
              <a:buFont typeface="Wingdings" panose="05000000000000000000" charset="0"/>
              <a:buChar char="l"/>
            </a:pPr>
            <a:r>
              <a:rPr lang="zh-CN" altLang="en-US" sz="2400" dirty="0" smtClean="0">
                <a:solidFill>
                  <a:srgbClr val="002060"/>
                </a:solidFill>
              </a:rPr>
              <a:t>当遭遇到湍流（颠簸）时，机组应向空中交通管制员（ATC）报告。报告内容应包括：遭遇湍流（颠簸）的位置、时刻、飞行高度层/高度、飞机类型、强度、持续时间以及是否在云中或者云的附近。</a:t>
            </a:r>
            <a:endParaRPr lang="zh-CN" altLang="en-US" sz="2400" dirty="0" smtClean="0">
              <a:solidFill>
                <a:srgbClr val="002060"/>
              </a:solidFill>
            </a:endParaRPr>
          </a:p>
          <a:p>
            <a:pPr marL="285750" indent="-285750">
              <a:buFont typeface="Wingdings" panose="05000000000000000000" pitchFamily="2" charset="2"/>
              <a:buChar char="l"/>
            </a:pP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4" name="TextBox 13"/>
          <p:cNvSpPr txBox="1"/>
          <p:nvPr/>
        </p:nvSpPr>
        <p:spPr>
          <a:xfrm>
            <a:off x="720056" y="2996952"/>
            <a:ext cx="8376320" cy="923330"/>
          </a:xfrm>
          <a:prstGeom prst="rect">
            <a:avLst/>
          </a:prstGeom>
          <a:noFill/>
        </p:spPr>
        <p:txBody>
          <a:bodyPr wrap="square" rtlCol="0">
            <a:spAutoFit/>
          </a:bodyPr>
          <a:lstStyle/>
          <a:p>
            <a:pPr algn="ctr"/>
            <a:r>
              <a:rPr lang="zh-CN" altLang="en-US"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rPr>
              <a:t>台风</a:t>
            </a:r>
            <a:endParaRPr lang="en-US" altLang="zh-CN"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p:txBody>
      </p:sp>
      <p:sp>
        <p:nvSpPr>
          <p:cNvPr id="4" name="五角星 3"/>
          <p:cNvSpPr/>
          <p:nvPr/>
        </p:nvSpPr>
        <p:spPr bwMode="auto">
          <a:xfrm>
            <a:off x="3771307" y="3932539"/>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5" name="五角星 4"/>
          <p:cNvSpPr/>
          <p:nvPr/>
        </p:nvSpPr>
        <p:spPr bwMode="auto">
          <a:xfrm>
            <a:off x="4200887" y="3928521"/>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6" name="五角星 5"/>
          <p:cNvSpPr/>
          <p:nvPr/>
        </p:nvSpPr>
        <p:spPr bwMode="auto">
          <a:xfrm>
            <a:off x="4697636" y="3920282"/>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8" name="五角星 7"/>
          <p:cNvSpPr/>
          <p:nvPr/>
        </p:nvSpPr>
        <p:spPr bwMode="auto">
          <a:xfrm>
            <a:off x="5184552" y="3937847"/>
            <a:ext cx="360040" cy="360040"/>
          </a:xfrm>
          <a:prstGeom prst="star5">
            <a:avLst/>
          </a:prstGeom>
          <a:solidFill>
            <a:schemeClr val="bg1"/>
          </a:solidFill>
          <a:ln w="9525">
            <a:noFill/>
            <a:round/>
          </a:ln>
        </p:spPr>
        <p:txBody>
          <a:bodyPr wrap="none" rtlCol="0" anchor="ctr"/>
          <a:lstStyle/>
          <a:p>
            <a:pPr algn="ctr"/>
            <a:endParaRPr lang="zh-CN" altLang="en-US">
              <a:ea typeface="宋体" panose="02010600030101010101" pitchFamily="2" charset="-122"/>
            </a:endParaRPr>
          </a:p>
        </p:txBody>
      </p:sp>
      <p:sp>
        <p:nvSpPr>
          <p:cNvPr id="9" name="五角星 8"/>
          <p:cNvSpPr/>
          <p:nvPr/>
        </p:nvSpPr>
        <p:spPr bwMode="auto">
          <a:xfrm>
            <a:off x="5688608" y="3943191"/>
            <a:ext cx="360040" cy="360040"/>
          </a:xfrm>
          <a:prstGeom prst="star5">
            <a:avLst/>
          </a:prstGeom>
          <a:solidFill>
            <a:schemeClr val="bg1"/>
          </a:solidFill>
          <a:ln w="9525">
            <a:noFill/>
            <a:round/>
          </a:ln>
        </p:spPr>
        <p:txBody>
          <a:bodyPr wrap="none" rtlCol="0" anchor="ctr"/>
          <a:lstStyle/>
          <a:p>
            <a:pPr algn="ctr"/>
            <a:endParaRPr lang="zh-CN" altLang="en-US">
              <a:ea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sym typeface="+mn-ea"/>
              </a:rPr>
              <a:t>台风的概念</a:t>
            </a:r>
            <a:endParaRPr lang="zh-CN" altLang="en-US" sz="2400" b="1" dirty="0" smtClean="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416320"/>
          </a:xfrm>
          <a:prstGeom prst="rect">
            <a:avLst/>
          </a:prstGeom>
          <a:noFill/>
        </p:spPr>
        <p:txBody>
          <a:bodyPr wrap="square" rtlCol="0">
            <a:spAutoFit/>
          </a:bodyPr>
          <a:lstStyle/>
          <a:p>
            <a:pPr marL="342900" indent="-342900">
              <a:buFont typeface="Wingdings" panose="05000000000000000000" charset="0"/>
              <a:buChar char="l"/>
            </a:pPr>
            <a:r>
              <a:rPr lang="zh-CN" altLang="en-US" sz="2400" dirty="0">
                <a:solidFill>
                  <a:srgbClr val="002060"/>
                </a:solidFill>
              </a:rPr>
              <a:t>气象学上，在热带洋面上生成发展的低气压系统称为热带气旋（</a:t>
            </a:r>
            <a:r>
              <a:rPr lang="en-US" altLang="zh-CN" sz="2400" dirty="0">
                <a:solidFill>
                  <a:srgbClr val="002060"/>
                </a:solidFill>
              </a:rPr>
              <a:t>TC</a:t>
            </a:r>
            <a:r>
              <a:rPr lang="zh-CN" altLang="en-US" sz="2400" dirty="0">
                <a:solidFill>
                  <a:srgbClr val="002060"/>
                </a:solidFill>
              </a:rPr>
              <a:t>，</a:t>
            </a:r>
            <a:r>
              <a:rPr lang="en-US" altLang="zh-CN" sz="2400" dirty="0">
                <a:solidFill>
                  <a:srgbClr val="002060"/>
                </a:solidFill>
              </a:rPr>
              <a:t>tropical cyclone</a:t>
            </a:r>
            <a:r>
              <a:rPr lang="zh-CN" altLang="en-US" sz="2400" dirty="0">
                <a:solidFill>
                  <a:srgbClr val="002060"/>
                </a:solidFill>
              </a:rPr>
              <a:t>）。</a:t>
            </a:r>
            <a:endParaRPr lang="zh-CN" altLang="en-US" sz="2400" dirty="0">
              <a:solidFill>
                <a:srgbClr val="002060"/>
              </a:solidFill>
            </a:endParaRPr>
          </a:p>
          <a:p>
            <a:pPr marL="342900" indent="-342900">
              <a:buFont typeface="Wingdings" panose="05000000000000000000" charset="0"/>
              <a:buChar char="l"/>
            </a:pPr>
            <a:r>
              <a:rPr lang="zh-CN" altLang="en-US" sz="2400" dirty="0">
                <a:solidFill>
                  <a:srgbClr val="002060"/>
                </a:solidFill>
              </a:rPr>
              <a:t>台风专指在北太平洋西部</a:t>
            </a:r>
            <a:r>
              <a:rPr lang="en-US" altLang="zh-CN" sz="2400" dirty="0">
                <a:solidFill>
                  <a:srgbClr val="002060"/>
                </a:solidFill>
              </a:rPr>
              <a:t>(</a:t>
            </a:r>
            <a:r>
              <a:rPr lang="zh-CN" altLang="en-US" sz="2400" dirty="0">
                <a:solidFill>
                  <a:srgbClr val="002060"/>
                </a:solidFill>
              </a:rPr>
              <a:t>国际日期变更线以西，包括南中国海</a:t>
            </a:r>
            <a:r>
              <a:rPr lang="en-US" altLang="zh-CN" sz="2400" dirty="0">
                <a:solidFill>
                  <a:srgbClr val="002060"/>
                </a:solidFill>
              </a:rPr>
              <a:t>)</a:t>
            </a:r>
            <a:r>
              <a:rPr lang="zh-CN" altLang="en-US" sz="2400" dirty="0">
                <a:solidFill>
                  <a:srgbClr val="002060"/>
                </a:solidFill>
              </a:rPr>
              <a:t>洋面上发生的、中心附近最大持续风级达到</a:t>
            </a:r>
            <a:r>
              <a:rPr lang="en-US" altLang="zh-CN" sz="2400" dirty="0">
                <a:solidFill>
                  <a:srgbClr val="002060"/>
                </a:solidFill>
              </a:rPr>
              <a:t>12</a:t>
            </a:r>
            <a:r>
              <a:rPr lang="zh-CN" altLang="en-US" sz="2400" dirty="0">
                <a:solidFill>
                  <a:srgbClr val="002060"/>
                </a:solidFill>
              </a:rPr>
              <a:t>级</a:t>
            </a:r>
            <a:r>
              <a:rPr lang="en-US" altLang="zh-CN" sz="2400" dirty="0">
                <a:solidFill>
                  <a:srgbClr val="002060"/>
                </a:solidFill>
              </a:rPr>
              <a:t>(32.6</a:t>
            </a:r>
            <a:r>
              <a:rPr lang="zh-CN" altLang="en-US" sz="2400" dirty="0">
                <a:solidFill>
                  <a:srgbClr val="002060"/>
                </a:solidFill>
              </a:rPr>
              <a:t>米</a:t>
            </a:r>
            <a:r>
              <a:rPr lang="en-US" altLang="zh-CN" sz="2400" dirty="0">
                <a:solidFill>
                  <a:srgbClr val="002060"/>
                </a:solidFill>
              </a:rPr>
              <a:t>/</a:t>
            </a:r>
            <a:r>
              <a:rPr lang="zh-CN" altLang="en-US" sz="2400" dirty="0">
                <a:solidFill>
                  <a:srgbClr val="002060"/>
                </a:solidFill>
              </a:rPr>
              <a:t>秒</a:t>
            </a:r>
            <a:r>
              <a:rPr lang="en-US" altLang="zh-CN" sz="2400" dirty="0">
                <a:solidFill>
                  <a:srgbClr val="002060"/>
                </a:solidFill>
              </a:rPr>
              <a:t>)</a:t>
            </a:r>
            <a:r>
              <a:rPr lang="zh-CN" altLang="en-US" sz="2400" dirty="0">
                <a:solidFill>
                  <a:srgbClr val="002060"/>
                </a:solidFill>
              </a:rPr>
              <a:t>及以上的热带气旋；</a:t>
            </a:r>
            <a:endParaRPr lang="zh-CN" altLang="en-US" sz="2400" dirty="0">
              <a:solidFill>
                <a:srgbClr val="002060"/>
              </a:solidFill>
            </a:endParaRPr>
          </a:p>
          <a:p>
            <a:pPr marL="285750" indent="-285750">
              <a:buFont typeface="Wingdings" panose="05000000000000000000" pitchFamily="2" charset="2"/>
              <a:buChar char="l"/>
            </a:pPr>
            <a:r>
              <a:rPr lang="zh-CN" altLang="en-US" sz="2400" dirty="0">
                <a:solidFill>
                  <a:srgbClr val="002060"/>
                </a:solidFill>
              </a:rPr>
              <a:t>强度</a:t>
            </a:r>
            <a:r>
              <a:rPr lang="zh-CN" altLang="en-US" sz="2400" dirty="0" smtClean="0">
                <a:solidFill>
                  <a:srgbClr val="002060"/>
                </a:solidFill>
              </a:rPr>
              <a:t>分为热带低压</a:t>
            </a:r>
            <a:r>
              <a:rPr lang="zh-CN" altLang="en-US" sz="2400" dirty="0">
                <a:solidFill>
                  <a:srgbClr val="002060"/>
                </a:solidFill>
              </a:rPr>
              <a:t>（</a:t>
            </a:r>
            <a:r>
              <a:rPr lang="en-US" altLang="zh-CN" sz="2400" dirty="0">
                <a:solidFill>
                  <a:srgbClr val="002060"/>
                </a:solidFill>
              </a:rPr>
              <a:t>6-7</a:t>
            </a:r>
            <a:r>
              <a:rPr lang="zh-CN" altLang="en-US" sz="2400" dirty="0">
                <a:solidFill>
                  <a:srgbClr val="002060"/>
                </a:solidFill>
              </a:rPr>
              <a:t>级）、热带风暴（</a:t>
            </a:r>
            <a:r>
              <a:rPr lang="en-US" altLang="zh-CN" sz="2400" dirty="0">
                <a:solidFill>
                  <a:srgbClr val="002060"/>
                </a:solidFill>
              </a:rPr>
              <a:t>8-9</a:t>
            </a:r>
            <a:r>
              <a:rPr lang="zh-CN" altLang="en-US" sz="2400" dirty="0">
                <a:solidFill>
                  <a:srgbClr val="002060"/>
                </a:solidFill>
              </a:rPr>
              <a:t>级）</a:t>
            </a:r>
            <a:r>
              <a:rPr lang="zh-CN" altLang="en-US" sz="2400" dirty="0" smtClean="0">
                <a:solidFill>
                  <a:srgbClr val="002060"/>
                </a:solidFill>
              </a:rPr>
              <a:t>、强热带风暴</a:t>
            </a:r>
            <a:r>
              <a:rPr lang="zh-CN" altLang="en-US" sz="2400" dirty="0">
                <a:solidFill>
                  <a:srgbClr val="002060"/>
                </a:solidFill>
              </a:rPr>
              <a:t>（</a:t>
            </a:r>
            <a:r>
              <a:rPr lang="en-US" altLang="zh-CN" sz="2400" dirty="0">
                <a:solidFill>
                  <a:srgbClr val="002060"/>
                </a:solidFill>
              </a:rPr>
              <a:t>10-11</a:t>
            </a:r>
            <a:r>
              <a:rPr lang="zh-CN" altLang="en-US" sz="2400" dirty="0">
                <a:solidFill>
                  <a:srgbClr val="002060"/>
                </a:solidFill>
              </a:rPr>
              <a:t>级）、台风（</a:t>
            </a:r>
            <a:r>
              <a:rPr lang="en-US" altLang="zh-CN" sz="2400" dirty="0">
                <a:solidFill>
                  <a:srgbClr val="002060"/>
                </a:solidFill>
              </a:rPr>
              <a:t>12-13</a:t>
            </a:r>
            <a:r>
              <a:rPr lang="zh-CN" altLang="en-US" sz="2400" dirty="0">
                <a:solidFill>
                  <a:srgbClr val="002060"/>
                </a:solidFill>
              </a:rPr>
              <a:t>级）</a:t>
            </a:r>
            <a:r>
              <a:rPr lang="zh-CN" altLang="en-US" sz="2400" dirty="0" smtClean="0">
                <a:solidFill>
                  <a:srgbClr val="002060"/>
                </a:solidFill>
              </a:rPr>
              <a:t>、强台风</a:t>
            </a:r>
            <a:r>
              <a:rPr lang="zh-CN" altLang="en-US" sz="2400" dirty="0">
                <a:solidFill>
                  <a:srgbClr val="002060"/>
                </a:solidFill>
              </a:rPr>
              <a:t>（</a:t>
            </a:r>
            <a:r>
              <a:rPr lang="en-US" altLang="zh-CN" sz="2400" dirty="0">
                <a:solidFill>
                  <a:srgbClr val="002060"/>
                </a:solidFill>
              </a:rPr>
              <a:t>14-15</a:t>
            </a:r>
            <a:r>
              <a:rPr lang="zh-CN" altLang="en-US" sz="2400" dirty="0">
                <a:solidFill>
                  <a:srgbClr val="002060"/>
                </a:solidFill>
              </a:rPr>
              <a:t>级）、超级强台风（</a:t>
            </a:r>
            <a:r>
              <a:rPr lang="en-US" altLang="zh-CN" sz="2400" dirty="0">
                <a:solidFill>
                  <a:srgbClr val="002060"/>
                </a:solidFill>
              </a:rPr>
              <a:t>16</a:t>
            </a:r>
            <a:r>
              <a:rPr lang="zh-CN" altLang="en-US" sz="2400" dirty="0">
                <a:solidFill>
                  <a:srgbClr val="002060"/>
                </a:solidFill>
              </a:rPr>
              <a:t>级以上）。</a:t>
            </a:r>
            <a:endParaRPr lang="zh-CN" altLang="en-US" sz="2400" dirty="0">
              <a:solidFill>
                <a:srgbClr val="002060"/>
              </a:solidFill>
            </a:endParaRPr>
          </a:p>
          <a:p>
            <a:endParaRPr lang="zh-CN" altLang="en-US" sz="2400" dirty="0">
              <a:solidFill>
                <a:srgbClr val="002060"/>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336" y="3823691"/>
            <a:ext cx="4825965" cy="27489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sym typeface="+mn-ea"/>
              </a:rPr>
              <a:t>编号命名</a:t>
            </a:r>
            <a:endParaRPr lang="zh-CN" altLang="en-US" sz="2400" b="1" dirty="0" smtClean="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416320"/>
          </a:xfrm>
          <a:prstGeom prst="rect">
            <a:avLst/>
          </a:prstGeom>
          <a:noFill/>
        </p:spPr>
        <p:txBody>
          <a:bodyPr wrap="square" rtlCol="0">
            <a:spAutoFit/>
          </a:bodyPr>
          <a:lstStyle/>
          <a:p>
            <a:pPr marL="342900" indent="-342900">
              <a:buFont typeface="Wingdings" panose="05000000000000000000" charset="0"/>
              <a:buChar char="l"/>
            </a:pPr>
            <a:r>
              <a:rPr lang="zh-CN" altLang="en-US" sz="2400" dirty="0">
                <a:solidFill>
                  <a:srgbClr val="002060"/>
                </a:solidFill>
              </a:rPr>
              <a:t>命名表（西北太平洋和</a:t>
            </a:r>
            <a:r>
              <a:rPr lang="zh-CN" altLang="en-US" sz="2400" dirty="0" smtClean="0">
                <a:solidFill>
                  <a:srgbClr val="002060"/>
                </a:solidFill>
              </a:rPr>
              <a:t>南海）</a:t>
            </a:r>
            <a:r>
              <a:rPr lang="zh-CN" altLang="en-US" sz="2400" dirty="0">
                <a:solidFill>
                  <a:srgbClr val="002060"/>
                </a:solidFill>
              </a:rPr>
              <a:t>：</a:t>
            </a:r>
            <a:r>
              <a:rPr lang="zh-CN" altLang="en-US" sz="2400" dirty="0" smtClean="0">
                <a:solidFill>
                  <a:srgbClr val="002060"/>
                </a:solidFill>
              </a:rPr>
              <a:t>由亚太地区</a:t>
            </a:r>
            <a:r>
              <a:rPr lang="en-US" altLang="zh-CN" sz="2400" dirty="0" smtClean="0">
                <a:solidFill>
                  <a:srgbClr val="002060"/>
                </a:solidFill>
              </a:rPr>
              <a:t>14</a:t>
            </a:r>
            <a:r>
              <a:rPr lang="zh-CN" altLang="en-US" sz="2400" dirty="0" smtClean="0">
                <a:solidFill>
                  <a:srgbClr val="002060"/>
                </a:solidFill>
              </a:rPr>
              <a:t>个成员国</a:t>
            </a:r>
            <a:r>
              <a:rPr lang="zh-CN" altLang="en-US" sz="2400" dirty="0">
                <a:solidFill>
                  <a:srgbClr val="002060"/>
                </a:solidFill>
              </a:rPr>
              <a:t>和地区，每个国家或地区提供</a:t>
            </a:r>
            <a:r>
              <a:rPr lang="en-US" altLang="zh-CN" sz="2400" dirty="0">
                <a:solidFill>
                  <a:srgbClr val="002060"/>
                </a:solidFill>
              </a:rPr>
              <a:t>10</a:t>
            </a:r>
            <a:r>
              <a:rPr lang="zh-CN" altLang="en-US" sz="2400" dirty="0">
                <a:solidFill>
                  <a:srgbClr val="002060"/>
                </a:solidFill>
              </a:rPr>
              <a:t>个</a:t>
            </a:r>
            <a:r>
              <a:rPr lang="zh-CN" altLang="en-US" sz="2400" dirty="0" smtClean="0">
                <a:solidFill>
                  <a:srgbClr val="002060"/>
                </a:solidFill>
              </a:rPr>
              <a:t>名字，循环使用。</a:t>
            </a:r>
            <a:endParaRPr lang="en-US" altLang="zh-CN" sz="2400" dirty="0" smtClean="0">
              <a:solidFill>
                <a:srgbClr val="002060"/>
              </a:solidFill>
            </a:endParaRPr>
          </a:p>
          <a:p>
            <a:pPr marL="342900" indent="-342900">
              <a:buFont typeface="Wingdings" panose="05000000000000000000" charset="0"/>
              <a:buChar char="l"/>
            </a:pPr>
            <a:endParaRPr lang="en-US" altLang="zh-CN" sz="2400" dirty="0" smtClean="0">
              <a:solidFill>
                <a:srgbClr val="002060"/>
              </a:solidFill>
            </a:endParaRPr>
          </a:p>
          <a:p>
            <a:pPr marL="342900" indent="-342900">
              <a:buFont typeface="Wingdings" panose="05000000000000000000" charset="0"/>
              <a:buChar char="l"/>
            </a:pPr>
            <a:r>
              <a:rPr lang="zh-CN" altLang="en-US" sz="2400" dirty="0">
                <a:solidFill>
                  <a:srgbClr val="002060"/>
                </a:solidFill>
              </a:rPr>
              <a:t>台风的实际</a:t>
            </a:r>
            <a:r>
              <a:rPr lang="zh-CN" altLang="en-US" sz="2400" dirty="0" smtClean="0">
                <a:solidFill>
                  <a:srgbClr val="002060"/>
                </a:solidFill>
              </a:rPr>
              <a:t>命名由</a:t>
            </a:r>
            <a:r>
              <a:rPr lang="zh-CN" altLang="en-US" sz="2400" dirty="0">
                <a:solidFill>
                  <a:srgbClr val="002060"/>
                </a:solidFill>
              </a:rPr>
              <a:t>日本气象厅东京区域专业气象中心负责</a:t>
            </a:r>
            <a:r>
              <a:rPr lang="zh-CN" altLang="en-US" sz="2400" dirty="0" smtClean="0">
                <a:solidFill>
                  <a:srgbClr val="002060"/>
                </a:solidFill>
              </a:rPr>
              <a:t>，当热带气旋</a:t>
            </a:r>
            <a:r>
              <a:rPr lang="zh-CN" altLang="en-US" sz="2400" dirty="0">
                <a:solidFill>
                  <a:srgbClr val="002060"/>
                </a:solidFill>
              </a:rPr>
              <a:t>确定为热带风暴强度时，即根据列表给予</a:t>
            </a:r>
            <a:r>
              <a:rPr lang="zh-CN" altLang="en-US" sz="2400" dirty="0" smtClean="0">
                <a:solidFill>
                  <a:srgbClr val="002060"/>
                </a:solidFill>
              </a:rPr>
              <a:t>名称。</a:t>
            </a:r>
            <a:endParaRPr lang="en-US" altLang="zh-CN" sz="2400" dirty="0" smtClean="0">
              <a:solidFill>
                <a:srgbClr val="002060"/>
              </a:solidFill>
            </a:endParaRPr>
          </a:p>
          <a:p>
            <a:pPr marL="342900" indent="-342900">
              <a:buFont typeface="Wingdings" panose="05000000000000000000" charset="0"/>
              <a:buChar char="l"/>
            </a:pPr>
            <a:endParaRPr lang="en-US" altLang="zh-CN" sz="2400" dirty="0" smtClean="0">
              <a:solidFill>
                <a:srgbClr val="002060"/>
              </a:solidFill>
            </a:endParaRPr>
          </a:p>
          <a:p>
            <a:pPr marL="342900" indent="-342900">
              <a:buFont typeface="Wingdings" panose="05000000000000000000" charset="0"/>
              <a:buChar char="l"/>
            </a:pPr>
            <a:r>
              <a:rPr lang="zh-CN" altLang="en-US" sz="2400" dirty="0">
                <a:solidFill>
                  <a:srgbClr val="002060"/>
                </a:solidFill>
              </a:rPr>
              <a:t>中国：</a:t>
            </a:r>
            <a:r>
              <a:rPr lang="zh-CN" altLang="en-US" sz="2400" dirty="0" smtClean="0">
                <a:solidFill>
                  <a:srgbClr val="FF0000"/>
                </a:solidFill>
              </a:rPr>
              <a:t>“龙王”（海葵）</a:t>
            </a:r>
            <a:r>
              <a:rPr lang="zh-CN" altLang="en-US" sz="2400" dirty="0" smtClean="0">
                <a:solidFill>
                  <a:srgbClr val="002060"/>
                </a:solidFill>
              </a:rPr>
              <a:t>、</a:t>
            </a:r>
            <a:r>
              <a:rPr lang="zh-CN" altLang="en-US" sz="2400" dirty="0">
                <a:solidFill>
                  <a:srgbClr val="002060"/>
                </a:solidFill>
              </a:rPr>
              <a:t>“玉兔”、“风神”、“杜鹃”、</a:t>
            </a:r>
            <a:r>
              <a:rPr lang="zh-CN" altLang="en-US" sz="2400" dirty="0" smtClean="0">
                <a:solidFill>
                  <a:srgbClr val="FF0000"/>
                </a:solidFill>
              </a:rPr>
              <a:t>“海马”（木兰）</a:t>
            </a:r>
            <a:r>
              <a:rPr lang="zh-CN" altLang="en-US" sz="2400" dirty="0" smtClean="0">
                <a:solidFill>
                  <a:srgbClr val="002060"/>
                </a:solidFill>
              </a:rPr>
              <a:t>、</a:t>
            </a:r>
            <a:r>
              <a:rPr lang="zh-CN" altLang="en-US" sz="2400" dirty="0">
                <a:solidFill>
                  <a:srgbClr val="002060"/>
                </a:solidFill>
              </a:rPr>
              <a:t>“悟空”、</a:t>
            </a:r>
            <a:r>
              <a:rPr lang="zh-CN" altLang="en-US" sz="2400" dirty="0" smtClean="0">
                <a:solidFill>
                  <a:srgbClr val="FF0000"/>
                </a:solidFill>
              </a:rPr>
              <a:t>“海燕”（白鹿）</a:t>
            </a:r>
            <a:r>
              <a:rPr lang="zh-CN" altLang="en-US" sz="2400" dirty="0" smtClean="0">
                <a:solidFill>
                  <a:srgbClr val="002060"/>
                </a:solidFill>
              </a:rPr>
              <a:t>、</a:t>
            </a:r>
            <a:r>
              <a:rPr lang="zh-CN" altLang="en-US" sz="2400" dirty="0">
                <a:solidFill>
                  <a:srgbClr val="002060"/>
                </a:solidFill>
              </a:rPr>
              <a:t>“海神”、</a:t>
            </a:r>
            <a:r>
              <a:rPr lang="zh-CN" altLang="en-US" sz="2400" dirty="0" smtClean="0">
                <a:solidFill>
                  <a:srgbClr val="002060"/>
                </a:solidFill>
              </a:rPr>
              <a:t>“电母”、“海棠”</a:t>
            </a: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60648"/>
            <a:ext cx="4899402" cy="46037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sym typeface="+mn-ea"/>
              </a:rPr>
              <a:t>台风的结构特征</a:t>
            </a:r>
            <a:endParaRPr lang="zh-CN" altLang="en-US" sz="2400" b="1" dirty="0" smtClean="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6" name="Picture 6" descr="1_20090522100513_FuL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52" y="1732632"/>
            <a:ext cx="5113337"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p:nvSpPr>
        <p:spPr bwMode="auto">
          <a:xfrm>
            <a:off x="6697489" y="1587799"/>
            <a:ext cx="2232025"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ea typeface="华文仿宋" panose="02010600040101010101" pitchFamily="2" charset="-122"/>
              </a:defRPr>
            </a:lvl1pPr>
            <a:lvl2pPr marL="742950" indent="-285750">
              <a:defRPr>
                <a:solidFill>
                  <a:schemeClr val="tx1"/>
                </a:solidFill>
                <a:latin typeface="Tw Cen MT" panose="020B0602020104020603" pitchFamily="34" charset="0"/>
                <a:ea typeface="华文仿宋" panose="02010600040101010101" pitchFamily="2" charset="-122"/>
              </a:defRPr>
            </a:lvl2pPr>
            <a:lvl3pPr marL="1143000" indent="-228600">
              <a:defRPr>
                <a:solidFill>
                  <a:schemeClr val="tx1"/>
                </a:solidFill>
                <a:latin typeface="Tw Cen MT" panose="020B0602020104020603" pitchFamily="34" charset="0"/>
                <a:ea typeface="华文仿宋" panose="02010600040101010101" pitchFamily="2" charset="-122"/>
              </a:defRPr>
            </a:lvl3pPr>
            <a:lvl4pPr marL="1600200" indent="-228600">
              <a:defRPr>
                <a:solidFill>
                  <a:schemeClr val="tx1"/>
                </a:solidFill>
                <a:latin typeface="Tw Cen MT" panose="020B0602020104020603" pitchFamily="34" charset="0"/>
                <a:ea typeface="华文仿宋" panose="02010600040101010101" pitchFamily="2" charset="-122"/>
              </a:defRPr>
            </a:lvl4pPr>
            <a:lvl5pPr marL="2057400" indent="-228600">
              <a:defRPr>
                <a:solidFill>
                  <a:schemeClr val="tx1"/>
                </a:solidFill>
                <a:latin typeface="Tw Cen MT" panose="020B0602020104020603" pitchFamily="34" charset="0"/>
                <a:ea typeface="华文仿宋" panose="02010600040101010101" pitchFamily="2" charset="-122"/>
              </a:defRPr>
            </a:lvl5pPr>
            <a:lvl6pPr marL="25146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6pPr>
            <a:lvl7pPr marL="29718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7pPr>
            <a:lvl8pPr marL="34290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8pPr>
            <a:lvl9pPr marL="38862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9pPr>
          </a:lstStyle>
          <a:p>
            <a:pPr eaLnBrk="1" hangingPunct="1"/>
            <a:r>
              <a:rPr lang="zh-CN" altLang="en-US" dirty="0"/>
              <a:t>从</a:t>
            </a:r>
            <a:r>
              <a:rPr lang="en-US" altLang="zh-CN" dirty="0"/>
              <a:t>8</a:t>
            </a:r>
            <a:r>
              <a:rPr lang="zh-CN" altLang="en-US" dirty="0"/>
              <a:t>公里左右到对流层顶（约</a:t>
            </a:r>
            <a:r>
              <a:rPr lang="en-US" altLang="zh-CN" dirty="0"/>
              <a:t>12</a:t>
            </a:r>
            <a:r>
              <a:rPr lang="zh-CN" altLang="en-US" dirty="0"/>
              <a:t>一</a:t>
            </a:r>
            <a:r>
              <a:rPr lang="en-US" altLang="zh-CN" dirty="0"/>
              <a:t>16</a:t>
            </a:r>
            <a:r>
              <a:rPr lang="zh-CN" altLang="en-US" dirty="0"/>
              <a:t>公里）为高层气流流出层</a:t>
            </a:r>
            <a:endParaRPr lang="zh-CN" altLang="en-US" dirty="0"/>
          </a:p>
        </p:txBody>
      </p:sp>
      <p:sp>
        <p:nvSpPr>
          <p:cNvPr id="9" name="TextBox 7"/>
          <p:cNvSpPr txBox="1">
            <a:spLocks noChangeArrowheads="1"/>
          </p:cNvSpPr>
          <p:nvPr/>
        </p:nvSpPr>
        <p:spPr bwMode="auto">
          <a:xfrm>
            <a:off x="6711453" y="2787949"/>
            <a:ext cx="2232025"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ea typeface="华文仿宋" panose="02010600040101010101" pitchFamily="2" charset="-122"/>
              </a:defRPr>
            </a:lvl1pPr>
            <a:lvl2pPr marL="742950" indent="-285750">
              <a:defRPr>
                <a:solidFill>
                  <a:schemeClr val="tx1"/>
                </a:solidFill>
                <a:latin typeface="Tw Cen MT" panose="020B0602020104020603" pitchFamily="34" charset="0"/>
                <a:ea typeface="华文仿宋" panose="02010600040101010101" pitchFamily="2" charset="-122"/>
              </a:defRPr>
            </a:lvl2pPr>
            <a:lvl3pPr marL="1143000" indent="-228600">
              <a:defRPr>
                <a:solidFill>
                  <a:schemeClr val="tx1"/>
                </a:solidFill>
                <a:latin typeface="Tw Cen MT" panose="020B0602020104020603" pitchFamily="34" charset="0"/>
                <a:ea typeface="华文仿宋" panose="02010600040101010101" pitchFamily="2" charset="-122"/>
              </a:defRPr>
            </a:lvl3pPr>
            <a:lvl4pPr marL="1600200" indent="-228600">
              <a:defRPr>
                <a:solidFill>
                  <a:schemeClr val="tx1"/>
                </a:solidFill>
                <a:latin typeface="Tw Cen MT" panose="020B0602020104020603" pitchFamily="34" charset="0"/>
                <a:ea typeface="华文仿宋" panose="02010600040101010101" pitchFamily="2" charset="-122"/>
              </a:defRPr>
            </a:lvl4pPr>
            <a:lvl5pPr marL="2057400" indent="-228600">
              <a:defRPr>
                <a:solidFill>
                  <a:schemeClr val="tx1"/>
                </a:solidFill>
                <a:latin typeface="Tw Cen MT" panose="020B0602020104020603" pitchFamily="34" charset="0"/>
                <a:ea typeface="华文仿宋" panose="02010600040101010101" pitchFamily="2" charset="-122"/>
              </a:defRPr>
            </a:lvl5pPr>
            <a:lvl6pPr marL="25146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6pPr>
            <a:lvl7pPr marL="29718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7pPr>
            <a:lvl8pPr marL="34290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8pPr>
            <a:lvl9pPr marL="3886200" indent="-228600" eaLnBrk="0" fontAlgn="base" hangingPunct="0">
              <a:spcBef>
                <a:spcPct val="0"/>
              </a:spcBef>
              <a:spcAft>
                <a:spcPct val="0"/>
              </a:spcAft>
              <a:defRPr>
                <a:solidFill>
                  <a:schemeClr val="tx1"/>
                </a:solidFill>
                <a:latin typeface="Tw Cen MT" panose="020B0602020104020603" pitchFamily="34" charset="0"/>
                <a:ea typeface="华文仿宋" panose="02010600040101010101" pitchFamily="2" charset="-122"/>
              </a:defRPr>
            </a:lvl9pPr>
          </a:lstStyle>
          <a:p>
            <a:pPr eaLnBrk="1" hangingPunct="1"/>
            <a:r>
              <a:rPr lang="zh-CN" altLang="en-US" dirty="0"/>
              <a:t>从</a:t>
            </a:r>
            <a:r>
              <a:rPr lang="en-US" altLang="zh-CN" dirty="0"/>
              <a:t>3-8</a:t>
            </a:r>
            <a:r>
              <a:rPr lang="zh-CN" altLang="en-US" dirty="0"/>
              <a:t>公里左右是中层过渡层，主要沿切线方向环绕台风眼壁螺旋上升</a:t>
            </a:r>
            <a:endParaRPr lang="zh-CN" altLang="en-US" dirty="0"/>
          </a:p>
        </p:txBody>
      </p:sp>
      <p:sp>
        <p:nvSpPr>
          <p:cNvPr id="11" name="TextBox 6"/>
          <p:cNvSpPr txBox="1"/>
          <p:nvPr/>
        </p:nvSpPr>
        <p:spPr>
          <a:xfrm>
            <a:off x="6711453" y="3986511"/>
            <a:ext cx="2241550" cy="1201738"/>
          </a:xfrm>
          <a:prstGeom prst="rect">
            <a:avLst/>
          </a:prstGeom>
          <a:solidFill>
            <a:srgbClr val="92D050"/>
          </a:solidFill>
        </p:spPr>
        <p:txBody>
          <a:bodyPr>
            <a:spAutoFit/>
          </a:bodyPr>
          <a:lstStyle/>
          <a:p>
            <a:pPr eaLnBrk="1" fontAlgn="auto" hangingPunct="1">
              <a:spcBef>
                <a:spcPts val="0"/>
              </a:spcBef>
              <a:spcAft>
                <a:spcPts val="0"/>
              </a:spcAft>
              <a:defRPr/>
            </a:pPr>
            <a:r>
              <a:rPr lang="zh-CN" altLang="en-US" dirty="0">
                <a:solidFill>
                  <a:schemeClr val="tx1">
                    <a:lumMod val="95000"/>
                    <a:lumOff val="5000"/>
                  </a:schemeClr>
                </a:solidFill>
                <a:latin typeface="+mn-lt"/>
                <a:ea typeface="+mn-ea"/>
              </a:rPr>
              <a:t>从地面到</a:t>
            </a:r>
            <a:r>
              <a:rPr lang="en-US" altLang="zh-CN" dirty="0">
                <a:solidFill>
                  <a:schemeClr val="tx1">
                    <a:lumMod val="95000"/>
                    <a:lumOff val="5000"/>
                  </a:schemeClr>
                </a:solidFill>
                <a:latin typeface="+mn-lt"/>
                <a:ea typeface="+mn-ea"/>
              </a:rPr>
              <a:t>3</a:t>
            </a:r>
            <a:r>
              <a:rPr lang="zh-CN" altLang="en-US" dirty="0">
                <a:solidFill>
                  <a:schemeClr val="tx1">
                    <a:lumMod val="95000"/>
                    <a:lumOff val="5000"/>
                  </a:schemeClr>
                </a:solidFill>
                <a:latin typeface="+mn-lt"/>
                <a:ea typeface="+mn-ea"/>
              </a:rPr>
              <a:t>公里（主要是从</a:t>
            </a:r>
            <a:r>
              <a:rPr lang="en-US" altLang="zh-CN" dirty="0">
                <a:solidFill>
                  <a:schemeClr val="tx1">
                    <a:lumMod val="95000"/>
                    <a:lumOff val="5000"/>
                  </a:schemeClr>
                </a:solidFill>
                <a:latin typeface="+mn-lt"/>
                <a:ea typeface="+mn-ea"/>
              </a:rPr>
              <a:t>500-1000</a:t>
            </a:r>
            <a:r>
              <a:rPr lang="zh-CN" altLang="en-US" dirty="0">
                <a:solidFill>
                  <a:schemeClr val="tx1">
                    <a:lumMod val="95000"/>
                    <a:lumOff val="5000"/>
                  </a:schemeClr>
                </a:solidFill>
                <a:latin typeface="+mn-lt"/>
                <a:ea typeface="+mn-ea"/>
              </a:rPr>
              <a:t>米的摩擦层）为低层气流流入层</a:t>
            </a:r>
            <a:endParaRPr lang="zh-CN" altLang="en-US" dirty="0">
              <a:solidFill>
                <a:schemeClr val="tx1">
                  <a:lumMod val="95000"/>
                  <a:lumOff val="5000"/>
                </a:schemeClr>
              </a:solidFill>
              <a:latin typeface="+mn-lt"/>
              <a:ea typeface="+mn-ea"/>
            </a:endParaRPr>
          </a:p>
        </p:txBody>
      </p:sp>
      <p:pic>
        <p:nvPicPr>
          <p:cNvPr id="3" name="图片 2"/>
          <p:cNvPicPr>
            <a:picLocks noChangeAspect="1"/>
          </p:cNvPicPr>
          <p:nvPr/>
        </p:nvPicPr>
        <p:blipFill>
          <a:blip r:embed="rId3"/>
          <a:stretch>
            <a:fillRect/>
          </a:stretch>
        </p:blipFill>
        <p:spPr>
          <a:xfrm>
            <a:off x="1296120" y="5105537"/>
            <a:ext cx="8529043" cy="13168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60648"/>
            <a:ext cx="4899402" cy="46037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sym typeface="+mn-ea"/>
              </a:rPr>
              <a:t>台风</a:t>
            </a:r>
            <a:r>
              <a:rPr lang="zh-CN" altLang="en-US" sz="2400" b="1" dirty="0" smtClean="0">
                <a:solidFill>
                  <a:srgbClr val="000066"/>
                </a:solidFill>
                <a:latin typeface="华文仿宋" panose="02010600040101010101" pitchFamily="2" charset="-122"/>
                <a:ea typeface="华文仿宋" panose="02010600040101010101" pitchFamily="2" charset="-122"/>
                <a:sym typeface="+mn-ea"/>
              </a:rPr>
              <a:t>的路径特点</a:t>
            </a:r>
            <a:endParaRPr lang="zh-CN" altLang="en-US" sz="2400" b="1" dirty="0" smtClean="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12" name="内容占位符 2"/>
          <p:cNvSpPr txBox="1"/>
          <p:nvPr/>
        </p:nvSpPr>
        <p:spPr>
          <a:xfrm>
            <a:off x="357158" y="1085706"/>
            <a:ext cx="3987800" cy="3022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r>
              <a:rPr lang="zh-CN" altLang="en-US" sz="2400" dirty="0" smtClean="0"/>
              <a:t> 台风运动主要受副热带高压和长波槽等大尺度天气系统的引导。</a:t>
            </a:r>
            <a:endParaRPr lang="en-US" altLang="zh-CN" sz="2400" dirty="0" smtClean="0"/>
          </a:p>
          <a:p>
            <a:pPr marL="0" indent="0"/>
            <a:r>
              <a:rPr lang="zh-CN" altLang="en-US" sz="2400" dirty="0" smtClean="0"/>
              <a:t>据统计，影响我国的热带气旋路径主要有四类：</a:t>
            </a:r>
            <a:r>
              <a:rPr lang="en-US" altLang="zh-CN" sz="2400" dirty="0" smtClean="0">
                <a:solidFill>
                  <a:srgbClr val="FF0000"/>
                </a:solidFill>
              </a:rPr>
              <a:t>1</a:t>
            </a:r>
            <a:r>
              <a:rPr lang="zh-CN" altLang="en-US" sz="2400" dirty="0" smtClean="0">
                <a:solidFill>
                  <a:srgbClr val="FF0000"/>
                </a:solidFill>
              </a:rPr>
              <a:t>）西移路径，</a:t>
            </a:r>
            <a:r>
              <a:rPr lang="en-US" altLang="zh-CN" sz="2400" dirty="0" smtClean="0">
                <a:solidFill>
                  <a:srgbClr val="FF0000"/>
                </a:solidFill>
              </a:rPr>
              <a:t>2</a:t>
            </a:r>
            <a:r>
              <a:rPr lang="zh-CN" altLang="en-US" sz="2400" dirty="0" smtClean="0">
                <a:solidFill>
                  <a:srgbClr val="FF0000"/>
                </a:solidFill>
              </a:rPr>
              <a:t>）西北移路径，</a:t>
            </a:r>
            <a:r>
              <a:rPr lang="en-US" altLang="zh-CN" sz="2400" dirty="0" smtClean="0">
                <a:solidFill>
                  <a:srgbClr val="FF0000"/>
                </a:solidFill>
              </a:rPr>
              <a:t>3</a:t>
            </a:r>
            <a:r>
              <a:rPr lang="zh-CN" altLang="en-US" sz="2400" dirty="0" smtClean="0">
                <a:solidFill>
                  <a:srgbClr val="FF0000"/>
                </a:solidFill>
              </a:rPr>
              <a:t>）转向路径，</a:t>
            </a:r>
            <a:r>
              <a:rPr lang="en-US" altLang="zh-CN" sz="2400" dirty="0" smtClean="0">
                <a:solidFill>
                  <a:srgbClr val="6E9111"/>
                </a:solidFill>
              </a:rPr>
              <a:t>4</a:t>
            </a:r>
            <a:r>
              <a:rPr lang="zh-CN" altLang="en-US" sz="2400" dirty="0" smtClean="0">
                <a:solidFill>
                  <a:srgbClr val="6E9111"/>
                </a:solidFill>
              </a:rPr>
              <a:t>）特殊路径（如打转、蛇行、停滞、突变等等）。</a:t>
            </a:r>
            <a:endParaRPr lang="zh-CN" altLang="en-US" sz="2400" dirty="0" smtClean="0">
              <a:solidFill>
                <a:srgbClr val="6E9111"/>
              </a:solidFill>
            </a:endParaRPr>
          </a:p>
        </p:txBody>
      </p:sp>
      <p:pic>
        <p:nvPicPr>
          <p:cNvPr id="13" name="Picture 2" descr="http://www.tianqi.com/upload/article/20130329/1364538721yQJAGP.jpg"/>
          <p:cNvPicPr>
            <a:picLocks noChangeAspect="1" noChangeArrowheads="1"/>
          </p:cNvPicPr>
          <p:nvPr/>
        </p:nvPicPr>
        <p:blipFill>
          <a:blip r:embed="rId2">
            <a:extLst>
              <a:ext uri="{28A0092B-C50C-407E-A947-70E740481C1C}">
                <a14:useLocalDpi xmlns:a14="http://schemas.microsoft.com/office/drawing/2010/main" val="0"/>
              </a:ext>
            </a:extLst>
          </a:blip>
          <a:srcRect t="1350" r="1353" b="1350"/>
          <a:stretch>
            <a:fillRect/>
          </a:stretch>
        </p:blipFill>
        <p:spPr bwMode="auto">
          <a:xfrm>
            <a:off x="4248448" y="1052736"/>
            <a:ext cx="5783262"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p:nvPr/>
        </p:nvSpPr>
        <p:spPr>
          <a:xfrm>
            <a:off x="357158" y="4036757"/>
            <a:ext cx="3891290" cy="1846659"/>
          </a:xfrm>
          <a:prstGeom prst="rect">
            <a:avLst/>
          </a:prstGeom>
          <a:noFill/>
        </p:spPr>
        <p:txBody>
          <a:bodyPr wrap="square">
            <a:spAutoFit/>
          </a:bodyPr>
          <a:lstStyle/>
          <a:p>
            <a:pPr eaLnBrk="1" fontAlgn="auto" hangingPunct="1">
              <a:spcBef>
                <a:spcPts val="0"/>
              </a:spcBef>
              <a:spcAft>
                <a:spcPts val="0"/>
              </a:spcAft>
              <a:buFont typeface="Arial" panose="020B0604020202020204" pitchFamily="34" charset="0"/>
              <a:buChar char="•"/>
              <a:defRPr/>
            </a:pPr>
            <a:r>
              <a:rPr lang="zh-CN" altLang="en-US" sz="2400" dirty="0">
                <a:solidFill>
                  <a:schemeClr val="tx1">
                    <a:lumMod val="95000"/>
                    <a:lumOff val="5000"/>
                  </a:schemeClr>
                </a:solidFill>
                <a:latin typeface="+mn-lt"/>
                <a:ea typeface="+mn-ea"/>
              </a:rPr>
              <a:t>热带气旋的移动速度</a:t>
            </a:r>
            <a:r>
              <a:rPr lang="zh-CN" altLang="en-US" sz="2400" dirty="0" smtClean="0">
                <a:solidFill>
                  <a:schemeClr val="tx1">
                    <a:lumMod val="95000"/>
                    <a:lumOff val="5000"/>
                  </a:schemeClr>
                </a:solidFill>
                <a:latin typeface="+mn-lt"/>
                <a:ea typeface="+mn-ea"/>
              </a:rPr>
              <a:t>平均约</a:t>
            </a:r>
            <a:r>
              <a:rPr lang="en-US" altLang="zh-CN" sz="2400" dirty="0" smtClean="0">
                <a:solidFill>
                  <a:schemeClr val="tx1">
                    <a:lumMod val="95000"/>
                    <a:lumOff val="5000"/>
                  </a:schemeClr>
                </a:solidFill>
                <a:latin typeface="+mn-lt"/>
                <a:ea typeface="+mn-ea"/>
              </a:rPr>
              <a:t>20~30</a:t>
            </a:r>
            <a:r>
              <a:rPr lang="zh-CN" altLang="en-US" sz="2400" dirty="0">
                <a:solidFill>
                  <a:schemeClr val="tx1">
                    <a:lumMod val="95000"/>
                    <a:lumOff val="5000"/>
                  </a:schemeClr>
                </a:solidFill>
                <a:latin typeface="+mn-lt"/>
                <a:ea typeface="+mn-ea"/>
              </a:rPr>
              <a:t>公里</a:t>
            </a:r>
            <a:r>
              <a:rPr lang="en-US" altLang="zh-CN" sz="2400" dirty="0">
                <a:solidFill>
                  <a:schemeClr val="tx1">
                    <a:lumMod val="95000"/>
                    <a:lumOff val="5000"/>
                  </a:schemeClr>
                </a:solidFill>
                <a:latin typeface="+mn-lt"/>
                <a:ea typeface="+mn-ea"/>
              </a:rPr>
              <a:t>/</a:t>
            </a:r>
            <a:r>
              <a:rPr lang="zh-CN" altLang="en-US" sz="2400" dirty="0">
                <a:solidFill>
                  <a:schemeClr val="tx1">
                    <a:lumMod val="95000"/>
                    <a:lumOff val="5000"/>
                  </a:schemeClr>
                </a:solidFill>
                <a:latin typeface="+mn-lt"/>
                <a:ea typeface="+mn-ea"/>
              </a:rPr>
              <a:t>小时，转向</a:t>
            </a:r>
            <a:r>
              <a:rPr lang="zh-CN" altLang="en-US" sz="2400" dirty="0" smtClean="0">
                <a:solidFill>
                  <a:schemeClr val="tx1">
                    <a:lumMod val="95000"/>
                    <a:lumOff val="5000"/>
                  </a:schemeClr>
                </a:solidFill>
                <a:latin typeface="+mn-lt"/>
                <a:ea typeface="+mn-ea"/>
              </a:rPr>
              <a:t>时移速</a:t>
            </a:r>
            <a:r>
              <a:rPr lang="zh-CN" altLang="en-US" sz="2400" dirty="0">
                <a:solidFill>
                  <a:schemeClr val="tx1">
                    <a:lumMod val="95000"/>
                    <a:lumOff val="5000"/>
                  </a:schemeClr>
                </a:solidFill>
                <a:latin typeface="+mn-lt"/>
                <a:ea typeface="+mn-ea"/>
              </a:rPr>
              <a:t>较慢，转向</a:t>
            </a:r>
            <a:r>
              <a:rPr lang="zh-CN" altLang="en-US" sz="2400" dirty="0" smtClean="0">
                <a:solidFill>
                  <a:schemeClr val="tx1">
                    <a:lumMod val="95000"/>
                    <a:lumOff val="5000"/>
                  </a:schemeClr>
                </a:solidFill>
                <a:latin typeface="+mn-lt"/>
                <a:ea typeface="+mn-ea"/>
              </a:rPr>
              <a:t>后移</a:t>
            </a:r>
            <a:r>
              <a:rPr lang="zh-CN" altLang="en-US" sz="2400" dirty="0">
                <a:solidFill>
                  <a:schemeClr val="tx1">
                    <a:lumMod val="95000"/>
                    <a:lumOff val="5000"/>
                  </a:schemeClr>
                </a:solidFill>
                <a:latin typeface="+mn-lt"/>
                <a:ea typeface="+mn-ea"/>
              </a:rPr>
              <a:t>速较</a:t>
            </a:r>
            <a:r>
              <a:rPr lang="zh-CN" altLang="en-US" sz="2400" dirty="0" smtClean="0">
                <a:solidFill>
                  <a:schemeClr val="tx1">
                    <a:lumMod val="95000"/>
                    <a:lumOff val="5000"/>
                  </a:schemeClr>
                </a:solidFill>
                <a:latin typeface="+mn-lt"/>
                <a:ea typeface="+mn-ea"/>
              </a:rPr>
              <a:t>转向前</a:t>
            </a:r>
            <a:r>
              <a:rPr lang="zh-CN" altLang="en-US" sz="2400" dirty="0">
                <a:solidFill>
                  <a:schemeClr val="tx1">
                    <a:lumMod val="95000"/>
                    <a:lumOff val="5000"/>
                  </a:schemeClr>
                </a:solidFill>
                <a:latin typeface="+mn-lt"/>
                <a:ea typeface="+mn-ea"/>
              </a:rPr>
              <a:t>要快些。</a:t>
            </a:r>
            <a:endParaRPr lang="zh-CN" altLang="en-US" sz="2400" dirty="0">
              <a:solidFill>
                <a:schemeClr val="tx1">
                  <a:lumMod val="95000"/>
                  <a:lumOff val="5000"/>
                </a:schemeClr>
              </a:solidFill>
              <a:latin typeface="+mn-lt"/>
              <a:ea typeface="+mn-ea"/>
            </a:endParaRPr>
          </a:p>
          <a:p>
            <a:pPr eaLnBrk="1" fontAlgn="auto" hangingPunct="1">
              <a:spcBef>
                <a:spcPts val="0"/>
              </a:spcBef>
              <a:spcAft>
                <a:spcPts val="0"/>
              </a:spcAft>
              <a:defRPr/>
            </a:pPr>
            <a:endParaRPr lang="zh-CN" altLang="en-US" dirty="0">
              <a:latin typeface="+mn-lt"/>
              <a:ea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sym typeface="+mn-ea"/>
              </a:rPr>
              <a:t>公司相关政策</a:t>
            </a:r>
            <a:endParaRPr lang="zh-CN" altLang="en-US" sz="2400" b="1" dirty="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353097"/>
          </a:xfrm>
          <a:prstGeom prst="rect">
            <a:avLst/>
          </a:prstGeom>
          <a:noFill/>
        </p:spPr>
        <p:txBody>
          <a:bodyPr wrap="square" rtlCol="0">
            <a:spAutoFit/>
          </a:bodyPr>
          <a:lstStyle/>
          <a:p>
            <a:pPr marL="342900" indent="-342900">
              <a:lnSpc>
                <a:spcPct val="150000"/>
              </a:lnSpc>
              <a:buFont typeface="Wingdings" panose="05000000000000000000" charset="0"/>
              <a:buChar char="l"/>
            </a:pPr>
            <a:r>
              <a:rPr lang="zh-CN" altLang="en-US" sz="2400" dirty="0">
                <a:solidFill>
                  <a:srgbClr val="002060"/>
                </a:solidFill>
              </a:rPr>
              <a:t>公司防台风应急预案，见公司</a:t>
            </a:r>
            <a:r>
              <a:rPr lang="en-US" altLang="zh-CN" sz="2400" dirty="0">
                <a:solidFill>
                  <a:srgbClr val="002060"/>
                </a:solidFill>
              </a:rPr>
              <a:t>《</a:t>
            </a:r>
            <a:r>
              <a:rPr lang="zh-CN" altLang="en-US" sz="2400" dirty="0">
                <a:solidFill>
                  <a:srgbClr val="002060"/>
                </a:solidFill>
              </a:rPr>
              <a:t>应急处置手册</a:t>
            </a:r>
            <a:r>
              <a:rPr lang="en-US" altLang="zh-CN" sz="2400" dirty="0">
                <a:solidFill>
                  <a:srgbClr val="002060"/>
                </a:solidFill>
              </a:rPr>
              <a:t>》13.19</a:t>
            </a:r>
            <a:r>
              <a:rPr lang="zh-CN" altLang="en-US" sz="2400" dirty="0">
                <a:solidFill>
                  <a:srgbClr val="002060"/>
                </a:solidFill>
              </a:rPr>
              <a:t>章节；</a:t>
            </a:r>
            <a:endParaRPr lang="zh-CN" altLang="en-US" sz="2400" dirty="0">
              <a:solidFill>
                <a:srgbClr val="002060"/>
              </a:solidFill>
            </a:endParaRPr>
          </a:p>
          <a:p>
            <a:pPr marL="342900" indent="-342900">
              <a:lnSpc>
                <a:spcPct val="150000"/>
              </a:lnSpc>
              <a:buFont typeface="Wingdings" panose="05000000000000000000" charset="0"/>
              <a:buChar char="l"/>
            </a:pPr>
            <a:r>
              <a:rPr lang="en-US" altLang="zh-CN" sz="2400" dirty="0">
                <a:solidFill>
                  <a:srgbClr val="002060"/>
                </a:solidFill>
              </a:rPr>
              <a:t>AOC</a:t>
            </a:r>
            <a:r>
              <a:rPr lang="zh-CN" altLang="en-US" sz="2400" dirty="0">
                <a:solidFill>
                  <a:srgbClr val="002060"/>
                </a:solidFill>
              </a:rPr>
              <a:t>密切跟踪台风动态信息，在监控到台风可能会对我公司运行基地机场或航班运行区域其他机场产生影响时，须按期发布</a:t>
            </a:r>
            <a:r>
              <a:rPr lang="en-US" altLang="zh-CN" sz="2400" dirty="0">
                <a:solidFill>
                  <a:srgbClr val="002060"/>
                </a:solidFill>
              </a:rPr>
              <a:t>《</a:t>
            </a:r>
            <a:r>
              <a:rPr lang="zh-CN" altLang="en-US" sz="2400" dirty="0">
                <a:solidFill>
                  <a:srgbClr val="002060"/>
                </a:solidFill>
              </a:rPr>
              <a:t>台风警报</a:t>
            </a:r>
            <a:r>
              <a:rPr lang="en-US" altLang="zh-CN" sz="2400" dirty="0">
                <a:solidFill>
                  <a:srgbClr val="002060"/>
                </a:solidFill>
              </a:rPr>
              <a:t>》</a:t>
            </a:r>
            <a:r>
              <a:rPr lang="zh-CN" altLang="en-US" sz="2400" dirty="0">
                <a:solidFill>
                  <a:srgbClr val="002060"/>
                </a:solidFill>
              </a:rPr>
              <a:t>；</a:t>
            </a:r>
            <a:endParaRPr lang="zh-CN" altLang="en-US" sz="2400" dirty="0">
              <a:solidFill>
                <a:srgbClr val="002060"/>
              </a:solidFill>
            </a:endParaRPr>
          </a:p>
          <a:p>
            <a:pPr marL="342900" indent="-342900">
              <a:lnSpc>
                <a:spcPct val="150000"/>
              </a:lnSpc>
              <a:buFont typeface="Wingdings" panose="05000000000000000000" charset="0"/>
              <a:buChar char="l"/>
            </a:pPr>
            <a:r>
              <a:rPr lang="en-US" altLang="zh-CN" sz="2400" dirty="0">
                <a:solidFill>
                  <a:srgbClr val="002060"/>
                </a:solidFill>
              </a:rPr>
              <a:t>AOC</a:t>
            </a:r>
            <a:r>
              <a:rPr lang="zh-CN" altLang="en-US" sz="2400" dirty="0">
                <a:solidFill>
                  <a:srgbClr val="002060"/>
                </a:solidFill>
              </a:rPr>
              <a:t>值班经理席为</a:t>
            </a:r>
            <a:r>
              <a:rPr lang="en-US" altLang="zh-CN" sz="2400" dirty="0">
                <a:solidFill>
                  <a:srgbClr val="002060"/>
                </a:solidFill>
              </a:rPr>
              <a:t>《</a:t>
            </a:r>
            <a:r>
              <a:rPr lang="zh-CN" altLang="en-US" sz="2400" dirty="0">
                <a:solidFill>
                  <a:srgbClr val="002060"/>
                </a:solidFill>
              </a:rPr>
              <a:t>台风警报</a:t>
            </a:r>
            <a:r>
              <a:rPr lang="en-US" altLang="zh-CN" sz="2400" dirty="0">
                <a:solidFill>
                  <a:srgbClr val="002060"/>
                </a:solidFill>
              </a:rPr>
              <a:t>》</a:t>
            </a:r>
            <a:r>
              <a:rPr lang="zh-CN" altLang="en-US" sz="2400" dirty="0">
                <a:solidFill>
                  <a:srgbClr val="002060"/>
                </a:solidFill>
              </a:rPr>
              <a:t>信息的唯一发布单位；</a:t>
            </a:r>
            <a:endParaRPr lang="zh-CN" altLang="en-US" sz="2400" dirty="0">
              <a:solidFill>
                <a:srgbClr val="002060"/>
              </a:solidFill>
            </a:endParaRPr>
          </a:p>
          <a:p>
            <a:pPr marL="342900" indent="-342900">
              <a:lnSpc>
                <a:spcPct val="150000"/>
              </a:lnSpc>
              <a:buFont typeface="Wingdings" panose="05000000000000000000" charset="0"/>
              <a:buChar char="l"/>
            </a:pPr>
            <a:r>
              <a:rPr lang="en-US" altLang="zh-CN" sz="2400" dirty="0">
                <a:solidFill>
                  <a:srgbClr val="002060"/>
                </a:solidFill>
              </a:rPr>
              <a:t>《</a:t>
            </a:r>
            <a:r>
              <a:rPr lang="zh-CN" altLang="en-US" sz="2400" dirty="0">
                <a:solidFill>
                  <a:srgbClr val="002060"/>
                </a:solidFill>
              </a:rPr>
              <a:t>台风警报</a:t>
            </a:r>
            <a:r>
              <a:rPr lang="en-US" altLang="zh-CN" sz="2400" dirty="0">
                <a:solidFill>
                  <a:srgbClr val="002060"/>
                </a:solidFill>
              </a:rPr>
              <a:t>》</a:t>
            </a:r>
            <a:r>
              <a:rPr lang="zh-CN" altLang="en-US" sz="2400" dirty="0">
                <a:solidFill>
                  <a:srgbClr val="002060"/>
                </a:solidFill>
              </a:rPr>
              <a:t>共分为四个等级：三级、二级、一级和特级。</a:t>
            </a: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sym typeface="+mn-ea"/>
              </a:rPr>
              <a:t>台风警报发布</a:t>
            </a:r>
            <a:endParaRPr lang="zh-CN" altLang="en-US" sz="2400" b="1" dirty="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graphicFrame>
        <p:nvGraphicFramePr>
          <p:cNvPr id="6" name="表格 5"/>
          <p:cNvGraphicFramePr>
            <a:graphicFrameLocks noGrp="1"/>
          </p:cNvGraphicFramePr>
          <p:nvPr/>
        </p:nvGraphicFramePr>
        <p:xfrm>
          <a:off x="936080" y="1565784"/>
          <a:ext cx="8128000" cy="185420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pPr marL="0" algn="ctr" defTabSz="914400" rtl="0" eaLnBrk="1" latinLnBrk="0" hangingPunct="1">
                        <a:spcAft>
                          <a:spcPts val="0"/>
                        </a:spcAft>
                      </a:pPr>
                      <a:r>
                        <a:rPr lang="zh-CN" sz="1600" b="1" kern="1200" dirty="0">
                          <a:solidFill>
                            <a:schemeClr val="dk1"/>
                          </a:solidFill>
                          <a:latin typeface="+mn-ea"/>
                          <a:ea typeface="+mn-ea"/>
                          <a:cs typeface="+mn-cs"/>
                        </a:rPr>
                        <a:t>发布等级</a:t>
                      </a:r>
                      <a:endParaRPr lang="zh-CN" sz="1600" b="1"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zh-CN" sz="1600" b="1" kern="1200" dirty="0">
                          <a:solidFill>
                            <a:schemeClr val="dk1"/>
                          </a:solidFill>
                          <a:latin typeface="+mn-ea"/>
                          <a:ea typeface="+mn-ea"/>
                          <a:cs typeface="+mn-cs"/>
                        </a:rPr>
                        <a:t>登陆时间</a:t>
                      </a:r>
                      <a:endParaRPr lang="zh-CN" sz="1600" b="1"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zh-CN" sz="1600" b="1" kern="1200" dirty="0">
                          <a:solidFill>
                            <a:schemeClr val="dk1"/>
                          </a:solidFill>
                          <a:latin typeface="+mn-ea"/>
                          <a:ea typeface="+mn-ea"/>
                          <a:cs typeface="+mn-cs"/>
                        </a:rPr>
                        <a:t>登陆距离</a:t>
                      </a:r>
                      <a:endParaRPr lang="zh-CN" sz="1600" b="1"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zh-CN" sz="1600" b="1" kern="1200" dirty="0">
                          <a:solidFill>
                            <a:schemeClr val="dk1"/>
                          </a:solidFill>
                          <a:latin typeface="+mn-ea"/>
                          <a:ea typeface="+mn-ea"/>
                          <a:cs typeface="+mn-cs"/>
                        </a:rPr>
                        <a:t>预计影响风力</a:t>
                      </a:r>
                      <a:endParaRPr lang="zh-CN" sz="1600" b="1"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zh-CN" sz="1600" b="1" kern="1200" dirty="0">
                          <a:solidFill>
                            <a:schemeClr val="dk1"/>
                          </a:solidFill>
                          <a:latin typeface="+mn-ea"/>
                          <a:ea typeface="+mn-ea"/>
                          <a:cs typeface="+mn-cs"/>
                        </a:rPr>
                        <a:t>预计影响区域</a:t>
                      </a:r>
                      <a:endParaRPr lang="zh-CN" sz="1600" b="1" kern="1200" dirty="0">
                        <a:solidFill>
                          <a:schemeClr val="dk1"/>
                        </a:solidFill>
                        <a:latin typeface="+mn-ea"/>
                        <a:ea typeface="+mn-ea"/>
                        <a:cs typeface="+mn-cs"/>
                      </a:endParaRPr>
                    </a:p>
                  </a:txBody>
                  <a:tcPr marL="68580" marR="68580" marT="0" marB="0" anchor="ctr"/>
                </a:tc>
              </a:tr>
              <a:tr h="370840">
                <a:tc>
                  <a:txBody>
                    <a:bodyPr/>
                    <a:lstStyle/>
                    <a:p>
                      <a:pPr marL="0" algn="ctr" defTabSz="914400" rtl="0" eaLnBrk="1" latinLnBrk="0" hangingPunct="1">
                        <a:spcAft>
                          <a:spcPts val="0"/>
                        </a:spcAft>
                      </a:pPr>
                      <a:r>
                        <a:rPr lang="zh-CN" sz="1600" b="0" kern="1200" dirty="0">
                          <a:solidFill>
                            <a:schemeClr val="dk1"/>
                          </a:solidFill>
                          <a:latin typeface="+mn-ea"/>
                          <a:ea typeface="+mn-ea"/>
                          <a:cs typeface="+mn-cs"/>
                        </a:rPr>
                        <a:t>三级</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72</a:t>
                      </a:r>
                      <a:r>
                        <a:rPr lang="zh-CN" sz="1600" b="0" kern="1200" dirty="0">
                          <a:solidFill>
                            <a:schemeClr val="dk1"/>
                          </a:solidFill>
                          <a:latin typeface="+mn-ea"/>
                          <a:ea typeface="+mn-ea"/>
                          <a:cs typeface="+mn-cs"/>
                        </a:rPr>
                        <a:t>小时</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1000KM</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a:solidFill>
                            <a:schemeClr val="dk1"/>
                          </a:solidFill>
                          <a:latin typeface="+mn-ea"/>
                          <a:ea typeface="+mn-ea"/>
                          <a:cs typeface="+mn-cs"/>
                        </a:rPr>
                        <a:t>7</a:t>
                      </a:r>
                      <a:r>
                        <a:rPr lang="zh-CN" sz="1600" b="0" kern="1200">
                          <a:solidFill>
                            <a:schemeClr val="dk1"/>
                          </a:solidFill>
                          <a:latin typeface="+mn-ea"/>
                          <a:ea typeface="+mn-ea"/>
                          <a:cs typeface="+mn-cs"/>
                        </a:rPr>
                        <a:t>级及以上</a:t>
                      </a:r>
                      <a:endParaRPr lang="zh-CN" sz="1600" b="0" kern="120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zh-CN" sz="1600" b="0" kern="1200">
                          <a:solidFill>
                            <a:schemeClr val="dk1"/>
                          </a:solidFill>
                          <a:latin typeface="+mn-ea"/>
                          <a:ea typeface="+mn-ea"/>
                          <a:cs typeface="+mn-cs"/>
                        </a:rPr>
                        <a:t>公司运行区域</a:t>
                      </a:r>
                      <a:endParaRPr lang="zh-CN" sz="1600" b="0" kern="1200">
                        <a:solidFill>
                          <a:schemeClr val="dk1"/>
                        </a:solidFill>
                        <a:latin typeface="+mn-ea"/>
                        <a:ea typeface="+mn-ea"/>
                        <a:cs typeface="+mn-cs"/>
                      </a:endParaRPr>
                    </a:p>
                  </a:txBody>
                  <a:tcPr marL="68580" marR="68580" marT="0" marB="0" anchor="ctr"/>
                </a:tc>
              </a:tr>
              <a:tr h="370840">
                <a:tc>
                  <a:txBody>
                    <a:bodyPr/>
                    <a:lstStyle/>
                    <a:p>
                      <a:pPr marL="0" algn="ctr" defTabSz="914400" rtl="0" eaLnBrk="1" latinLnBrk="0" hangingPunct="1">
                        <a:spcAft>
                          <a:spcPts val="0"/>
                        </a:spcAft>
                      </a:pPr>
                      <a:r>
                        <a:rPr lang="zh-CN" sz="1600" b="0" kern="1200" dirty="0">
                          <a:solidFill>
                            <a:schemeClr val="dk1"/>
                          </a:solidFill>
                          <a:latin typeface="+mn-ea"/>
                          <a:ea typeface="+mn-ea"/>
                          <a:cs typeface="+mn-cs"/>
                        </a:rPr>
                        <a:t>二级</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24</a:t>
                      </a:r>
                      <a:r>
                        <a:rPr lang="zh-CN" sz="1600" b="0" kern="1200" dirty="0">
                          <a:solidFill>
                            <a:schemeClr val="dk1"/>
                          </a:solidFill>
                          <a:latin typeface="+mn-ea"/>
                          <a:ea typeface="+mn-ea"/>
                          <a:cs typeface="+mn-cs"/>
                        </a:rPr>
                        <a:t>小时</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500KM</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7</a:t>
                      </a:r>
                      <a:r>
                        <a:rPr lang="zh-CN" sz="1600" b="0" kern="1200" dirty="0">
                          <a:solidFill>
                            <a:schemeClr val="dk1"/>
                          </a:solidFill>
                          <a:latin typeface="+mn-ea"/>
                          <a:ea typeface="+mn-ea"/>
                          <a:cs typeface="+mn-cs"/>
                        </a:rPr>
                        <a:t>级及以上</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zh-CN" sz="1600" b="0" kern="1200" dirty="0">
                          <a:solidFill>
                            <a:schemeClr val="dk1"/>
                          </a:solidFill>
                          <a:latin typeface="+mn-ea"/>
                          <a:ea typeface="+mn-ea"/>
                          <a:cs typeface="+mn-cs"/>
                        </a:rPr>
                        <a:t>公司运行区域</a:t>
                      </a:r>
                      <a:endParaRPr lang="zh-CN" sz="1600" b="0" kern="1200" dirty="0">
                        <a:solidFill>
                          <a:schemeClr val="dk1"/>
                        </a:solidFill>
                        <a:latin typeface="+mn-ea"/>
                        <a:ea typeface="+mn-ea"/>
                        <a:cs typeface="+mn-cs"/>
                      </a:endParaRPr>
                    </a:p>
                  </a:txBody>
                  <a:tcPr marL="68580" marR="68580" marT="0" marB="0" anchor="ctr"/>
                </a:tc>
              </a:tr>
              <a:tr h="370840">
                <a:tc>
                  <a:txBody>
                    <a:bodyPr/>
                    <a:lstStyle/>
                    <a:p>
                      <a:pPr marL="0" algn="ctr" defTabSz="914400" rtl="0" eaLnBrk="1" latinLnBrk="0" hangingPunct="1">
                        <a:spcAft>
                          <a:spcPts val="0"/>
                        </a:spcAft>
                      </a:pPr>
                      <a:r>
                        <a:rPr lang="zh-CN" sz="1600" b="0" kern="1200" dirty="0">
                          <a:solidFill>
                            <a:schemeClr val="dk1"/>
                          </a:solidFill>
                          <a:latin typeface="+mn-ea"/>
                          <a:ea typeface="+mn-ea"/>
                          <a:cs typeface="+mn-cs"/>
                        </a:rPr>
                        <a:t>一级</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a:solidFill>
                            <a:schemeClr val="dk1"/>
                          </a:solidFill>
                          <a:latin typeface="+mn-ea"/>
                          <a:ea typeface="+mn-ea"/>
                          <a:cs typeface="+mn-cs"/>
                        </a:rPr>
                        <a:t>8</a:t>
                      </a:r>
                      <a:r>
                        <a:rPr lang="zh-CN" sz="1600" b="0" kern="1200">
                          <a:solidFill>
                            <a:schemeClr val="dk1"/>
                          </a:solidFill>
                          <a:latin typeface="+mn-ea"/>
                          <a:ea typeface="+mn-ea"/>
                          <a:cs typeface="+mn-cs"/>
                        </a:rPr>
                        <a:t>小时</a:t>
                      </a:r>
                      <a:endParaRPr lang="zh-CN" sz="1600" b="0" kern="120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200KM</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10</a:t>
                      </a:r>
                      <a:r>
                        <a:rPr lang="zh-CN" sz="1600" b="0" kern="1200" dirty="0">
                          <a:solidFill>
                            <a:schemeClr val="dk1"/>
                          </a:solidFill>
                          <a:latin typeface="+mn-ea"/>
                          <a:ea typeface="+mn-ea"/>
                          <a:cs typeface="+mn-cs"/>
                        </a:rPr>
                        <a:t>级及以上</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zh-CN" sz="1600" b="0" kern="1200" dirty="0">
                          <a:solidFill>
                            <a:schemeClr val="dk1"/>
                          </a:solidFill>
                          <a:latin typeface="+mn-ea"/>
                          <a:ea typeface="+mn-ea"/>
                          <a:cs typeface="+mn-cs"/>
                        </a:rPr>
                        <a:t>公司运行区域</a:t>
                      </a:r>
                      <a:endParaRPr lang="zh-CN" sz="1600" b="0" kern="1200" dirty="0">
                        <a:solidFill>
                          <a:schemeClr val="dk1"/>
                        </a:solidFill>
                        <a:latin typeface="+mn-ea"/>
                        <a:ea typeface="+mn-ea"/>
                        <a:cs typeface="+mn-cs"/>
                      </a:endParaRPr>
                    </a:p>
                  </a:txBody>
                  <a:tcPr marL="68580" marR="68580" marT="0" marB="0" anchor="ctr"/>
                </a:tc>
              </a:tr>
              <a:tr h="370840">
                <a:tc>
                  <a:txBody>
                    <a:bodyPr/>
                    <a:lstStyle/>
                    <a:p>
                      <a:pPr marL="0" algn="ctr" defTabSz="914400" rtl="0" eaLnBrk="1" latinLnBrk="0" hangingPunct="1">
                        <a:spcAft>
                          <a:spcPts val="0"/>
                        </a:spcAft>
                      </a:pPr>
                      <a:r>
                        <a:rPr lang="zh-CN" sz="1600" b="0" kern="1200" dirty="0">
                          <a:solidFill>
                            <a:schemeClr val="dk1"/>
                          </a:solidFill>
                          <a:latin typeface="+mn-ea"/>
                          <a:ea typeface="+mn-ea"/>
                          <a:cs typeface="+mn-cs"/>
                        </a:rPr>
                        <a:t>特级</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2</a:t>
                      </a:r>
                      <a:r>
                        <a:rPr lang="zh-CN" sz="1600" b="0" kern="1200" dirty="0">
                          <a:solidFill>
                            <a:schemeClr val="dk1"/>
                          </a:solidFill>
                          <a:latin typeface="+mn-ea"/>
                          <a:ea typeface="+mn-ea"/>
                          <a:cs typeface="+mn-cs"/>
                        </a:rPr>
                        <a:t>小时</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a:solidFill>
                            <a:schemeClr val="dk1"/>
                          </a:solidFill>
                          <a:latin typeface="+mn-ea"/>
                          <a:ea typeface="+mn-ea"/>
                          <a:cs typeface="+mn-cs"/>
                        </a:rPr>
                        <a:t>50KM</a:t>
                      </a:r>
                      <a:endParaRPr lang="zh-CN" sz="1600" b="0" kern="120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en-US" sz="1600" b="0" kern="1200" dirty="0">
                          <a:solidFill>
                            <a:schemeClr val="dk1"/>
                          </a:solidFill>
                          <a:latin typeface="+mn-ea"/>
                          <a:ea typeface="+mn-ea"/>
                          <a:cs typeface="+mn-cs"/>
                        </a:rPr>
                        <a:t>12</a:t>
                      </a:r>
                      <a:r>
                        <a:rPr lang="zh-CN" sz="1600" b="0" kern="1200" dirty="0">
                          <a:solidFill>
                            <a:schemeClr val="dk1"/>
                          </a:solidFill>
                          <a:latin typeface="+mn-ea"/>
                          <a:ea typeface="+mn-ea"/>
                          <a:cs typeface="+mn-cs"/>
                        </a:rPr>
                        <a:t>级及以上</a:t>
                      </a:r>
                      <a:endParaRPr lang="zh-CN" sz="1600" b="0" kern="1200" dirty="0">
                        <a:solidFill>
                          <a:schemeClr val="dk1"/>
                        </a:solidFill>
                        <a:latin typeface="+mn-ea"/>
                        <a:ea typeface="+mn-ea"/>
                        <a:cs typeface="+mn-cs"/>
                      </a:endParaRPr>
                    </a:p>
                  </a:txBody>
                  <a:tcPr marL="68580" marR="68580" marT="0" marB="0" anchor="ctr"/>
                </a:tc>
                <a:tc>
                  <a:txBody>
                    <a:bodyPr/>
                    <a:lstStyle/>
                    <a:p>
                      <a:pPr marL="0" algn="ctr" defTabSz="914400" rtl="0" eaLnBrk="1" latinLnBrk="0" hangingPunct="1">
                        <a:spcAft>
                          <a:spcPts val="0"/>
                        </a:spcAft>
                      </a:pPr>
                      <a:r>
                        <a:rPr lang="zh-CN" sz="1600" b="0" kern="1200" dirty="0">
                          <a:solidFill>
                            <a:schemeClr val="dk1"/>
                          </a:solidFill>
                          <a:latin typeface="+mn-ea"/>
                          <a:ea typeface="+mn-ea"/>
                          <a:cs typeface="+mn-cs"/>
                        </a:rPr>
                        <a:t>公司运行区域</a:t>
                      </a:r>
                      <a:endParaRPr lang="zh-CN" sz="1600" b="0" kern="1200" dirty="0">
                        <a:solidFill>
                          <a:schemeClr val="dk1"/>
                        </a:solidFill>
                        <a:latin typeface="+mn-ea"/>
                        <a:ea typeface="+mn-ea"/>
                        <a:cs typeface="+mn-cs"/>
                      </a:endParaRPr>
                    </a:p>
                  </a:txBody>
                  <a:tcPr marL="68580" marR="68580" marT="0" marB="0" anchor="ctr"/>
                </a:tc>
              </a:tr>
            </a:tbl>
          </a:graphicData>
        </a:graphic>
      </p:graphicFrame>
      <p:sp>
        <p:nvSpPr>
          <p:cNvPr id="8" name="矩形 7"/>
          <p:cNvSpPr/>
          <p:nvPr/>
        </p:nvSpPr>
        <p:spPr>
          <a:xfrm>
            <a:off x="1008088" y="3717032"/>
            <a:ext cx="8128001" cy="415498"/>
          </a:xfrm>
          <a:prstGeom prst="rect">
            <a:avLst/>
          </a:prstGeom>
        </p:spPr>
        <p:txBody>
          <a:bodyPr wrap="square">
            <a:spAutoFit/>
          </a:bodyPr>
          <a:lstStyle/>
          <a:p>
            <a:pPr marL="400050" indent="-400050">
              <a:lnSpc>
                <a:spcPct val="150000"/>
              </a:lnSpc>
              <a:spcAft>
                <a:spcPts val="0"/>
              </a:spcAft>
            </a:pPr>
            <a:r>
              <a:rPr lang="zh-CN" altLang="zh-CN" sz="1400" kern="100" dirty="0">
                <a:solidFill>
                  <a:srgbClr val="000000"/>
                </a:solidFill>
                <a:latin typeface="Times New Roman" panose="02020603050405020304" pitchFamily="18" charset="0"/>
                <a:ea typeface="宋体" panose="02010600030101010101" pitchFamily="2" charset="-122"/>
                <a:cs typeface="Courier New" panose="02070309020205020404" pitchFamily="49" charset="0"/>
              </a:rPr>
              <a:t>注：当登陆时间或登陆距离达到发布标准时，且预计影响风力和区域达到标准，即发布相应级别警报。</a:t>
            </a:r>
            <a:endParaRPr lang="zh-CN" altLang="zh-CN" sz="1400" kern="100" dirty="0">
              <a:solidFill>
                <a:srgbClr val="000000"/>
              </a:solidFill>
              <a:effectLst/>
              <a:latin typeface="Times New Roman" panose="02020603050405020304" pitchFamily="18" charset="0"/>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sym typeface="+mn-ea"/>
              </a:rPr>
              <a:t>台风警报解除</a:t>
            </a:r>
            <a:endParaRPr lang="zh-CN" altLang="en-US" sz="2400" b="1" dirty="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864072" y="1268760"/>
            <a:ext cx="8568952" cy="2400657"/>
          </a:xfrm>
          <a:prstGeom prst="rect">
            <a:avLst/>
          </a:prstGeom>
          <a:noFill/>
        </p:spPr>
        <p:txBody>
          <a:bodyPr wrap="square" rtlCol="0">
            <a:spAutoFit/>
          </a:bodyPr>
          <a:lstStyle/>
          <a:p>
            <a:pPr>
              <a:lnSpc>
                <a:spcPct val="150000"/>
              </a:lnSpc>
            </a:pPr>
            <a:r>
              <a:rPr lang="en-US" altLang="zh-CN" sz="2000" dirty="0">
                <a:latin typeface="+mn-ea"/>
              </a:rPr>
              <a:t> </a:t>
            </a:r>
            <a:r>
              <a:rPr lang="en-US" altLang="zh-CN" sz="2000" dirty="0" smtClean="0">
                <a:latin typeface="+mn-ea"/>
              </a:rPr>
              <a:t>   </a:t>
            </a:r>
            <a:r>
              <a:rPr lang="zh-CN" altLang="en-US" sz="2000" dirty="0" smtClean="0">
                <a:latin typeface="+mn-ea"/>
              </a:rPr>
              <a:t>当</a:t>
            </a:r>
            <a:r>
              <a:rPr lang="zh-CN" altLang="en-US" sz="2000" dirty="0">
                <a:latin typeface="+mn-ea"/>
              </a:rPr>
              <a:t>满足以下任一条件时，</a:t>
            </a:r>
            <a:r>
              <a:rPr lang="en-US" altLang="zh-CN" sz="2000" dirty="0">
                <a:latin typeface="+mn-ea"/>
              </a:rPr>
              <a:t>AOC</a:t>
            </a:r>
            <a:r>
              <a:rPr lang="zh-CN" altLang="en-US" sz="2000" dirty="0">
                <a:latin typeface="+mn-ea"/>
              </a:rPr>
              <a:t>立即发布</a:t>
            </a:r>
            <a:r>
              <a:rPr lang="en-US" altLang="zh-CN" sz="2000" dirty="0">
                <a:latin typeface="+mn-ea"/>
              </a:rPr>
              <a:t>《</a:t>
            </a:r>
            <a:r>
              <a:rPr lang="zh-CN" altLang="en-US" sz="2000" dirty="0">
                <a:latin typeface="+mn-ea"/>
              </a:rPr>
              <a:t>台风警报解除通告</a:t>
            </a:r>
            <a:r>
              <a:rPr lang="en-US" altLang="zh-CN" sz="2000" dirty="0">
                <a:latin typeface="+mn-ea"/>
              </a:rPr>
              <a:t>》</a:t>
            </a:r>
            <a:r>
              <a:rPr lang="zh-CN" altLang="en-US" sz="2000" dirty="0">
                <a:latin typeface="+mn-ea"/>
              </a:rPr>
              <a:t>，解除防台风工作状态。发布条件如下：</a:t>
            </a:r>
            <a:endParaRPr lang="zh-CN" altLang="en-US" sz="2000" dirty="0">
              <a:latin typeface="+mn-ea"/>
            </a:endParaRPr>
          </a:p>
          <a:p>
            <a:pPr marL="342900" indent="-342900">
              <a:lnSpc>
                <a:spcPct val="150000"/>
              </a:lnSpc>
              <a:buFont typeface="Wingdings" panose="05000000000000000000" pitchFamily="2" charset="2"/>
              <a:buChar char="l"/>
            </a:pPr>
            <a:r>
              <a:rPr lang="zh-CN" altLang="en-US" sz="2000" dirty="0" smtClean="0">
                <a:latin typeface="+mn-ea"/>
              </a:rPr>
              <a:t>台风</a:t>
            </a:r>
            <a:r>
              <a:rPr lang="zh-CN" altLang="en-US" sz="2000" dirty="0">
                <a:latin typeface="+mn-ea"/>
              </a:rPr>
              <a:t>过境后；</a:t>
            </a:r>
            <a:endParaRPr lang="zh-CN" altLang="en-US" sz="2000" dirty="0">
              <a:latin typeface="+mn-ea"/>
            </a:endParaRPr>
          </a:p>
          <a:p>
            <a:pPr marL="342900" indent="-342900">
              <a:lnSpc>
                <a:spcPct val="150000"/>
              </a:lnSpc>
              <a:buFont typeface="Wingdings" panose="05000000000000000000" pitchFamily="2" charset="2"/>
              <a:buChar char="l"/>
            </a:pPr>
            <a:r>
              <a:rPr lang="zh-CN" altLang="en-US" sz="2000" dirty="0" smtClean="0">
                <a:latin typeface="+mn-ea"/>
              </a:rPr>
              <a:t>台风</a:t>
            </a:r>
            <a:r>
              <a:rPr lang="zh-CN" altLang="en-US" sz="2000" dirty="0">
                <a:latin typeface="+mn-ea"/>
              </a:rPr>
              <a:t>移动过程中路径发生改变，且对生产运行不产生影响；</a:t>
            </a:r>
            <a:endParaRPr lang="zh-CN" altLang="en-US" sz="2000" dirty="0">
              <a:latin typeface="+mn-ea"/>
            </a:endParaRPr>
          </a:p>
          <a:p>
            <a:pPr marL="342900" indent="-342900">
              <a:lnSpc>
                <a:spcPct val="150000"/>
              </a:lnSpc>
              <a:buFont typeface="Wingdings" panose="05000000000000000000" pitchFamily="2" charset="2"/>
              <a:buChar char="l"/>
            </a:pPr>
            <a:r>
              <a:rPr lang="zh-CN" altLang="en-US" sz="2000" dirty="0" smtClean="0">
                <a:latin typeface="+mn-ea"/>
              </a:rPr>
              <a:t>台风</a:t>
            </a:r>
            <a:r>
              <a:rPr lang="zh-CN" altLang="en-US" sz="2000" dirty="0">
                <a:latin typeface="+mn-ea"/>
              </a:rPr>
              <a:t>强度已减弱为热带低压或以下强度，且不足以对生产运行产生影响。</a:t>
            </a:r>
            <a:endParaRPr lang="zh-CN" altLang="en-US" sz="2000" dirty="0">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4" name="TextBox 13"/>
          <p:cNvSpPr txBox="1"/>
          <p:nvPr/>
        </p:nvSpPr>
        <p:spPr>
          <a:xfrm>
            <a:off x="720056" y="2996952"/>
            <a:ext cx="8376320" cy="1754326"/>
          </a:xfrm>
          <a:prstGeom prst="rect">
            <a:avLst/>
          </a:prstGeom>
          <a:noFill/>
        </p:spPr>
        <p:txBody>
          <a:bodyPr wrap="square" rtlCol="0">
            <a:spAutoFit/>
          </a:bodyPr>
          <a:lstStyle/>
          <a:p>
            <a:pPr algn="ctr"/>
            <a:r>
              <a:rPr lang="zh-CN" altLang="en-US"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rPr>
              <a:t>雷暴</a:t>
            </a:r>
            <a:endParaRPr lang="en-US" altLang="zh-CN"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a:p>
            <a:pPr algn="ctr"/>
            <a:endParaRPr lang="en-US" altLang="zh-CN" sz="54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p:txBody>
      </p:sp>
      <p:sp>
        <p:nvSpPr>
          <p:cNvPr id="2" name="五角星 1"/>
          <p:cNvSpPr/>
          <p:nvPr/>
        </p:nvSpPr>
        <p:spPr bwMode="auto">
          <a:xfrm>
            <a:off x="3771307" y="3932539"/>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5" name="五角星 4"/>
          <p:cNvSpPr/>
          <p:nvPr/>
        </p:nvSpPr>
        <p:spPr bwMode="auto">
          <a:xfrm>
            <a:off x="4237596" y="3944434"/>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6" name="五角星 5"/>
          <p:cNvSpPr/>
          <p:nvPr/>
        </p:nvSpPr>
        <p:spPr bwMode="auto">
          <a:xfrm>
            <a:off x="4702092" y="3943055"/>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8" name="五角星 7"/>
          <p:cNvSpPr/>
          <p:nvPr/>
        </p:nvSpPr>
        <p:spPr bwMode="auto">
          <a:xfrm>
            <a:off x="5220556" y="3943055"/>
            <a:ext cx="360040" cy="360040"/>
          </a:xfrm>
          <a:prstGeom prst="star5">
            <a:avLst/>
          </a:prstGeom>
          <a:solidFill>
            <a:srgbClr val="FF0000"/>
          </a:solidFill>
          <a:ln w="9525">
            <a:noFill/>
            <a:round/>
          </a:ln>
        </p:spPr>
        <p:txBody>
          <a:bodyPr wrap="none" rtlCol="0" anchor="ctr"/>
          <a:lstStyle/>
          <a:p>
            <a:pPr algn="ctr"/>
            <a:endParaRPr lang="zh-CN" altLang="en-US">
              <a:ea typeface="宋体" panose="02010600030101010101" pitchFamily="2" charset="-122"/>
            </a:endParaRPr>
          </a:p>
        </p:txBody>
      </p:sp>
      <p:sp>
        <p:nvSpPr>
          <p:cNvPr id="9" name="五角星 8"/>
          <p:cNvSpPr/>
          <p:nvPr/>
        </p:nvSpPr>
        <p:spPr bwMode="auto">
          <a:xfrm>
            <a:off x="5724612" y="3936159"/>
            <a:ext cx="360040" cy="360040"/>
          </a:xfrm>
          <a:prstGeom prst="star5">
            <a:avLst/>
          </a:prstGeom>
          <a:solidFill>
            <a:srgbClr val="FFFF00"/>
          </a:solidFill>
          <a:ln w="9525">
            <a:noFill/>
            <a:round/>
          </a:ln>
        </p:spPr>
        <p:txBody>
          <a:bodyPr wrap="none" rtlCol="0" anchor="ctr"/>
          <a:lstStyle/>
          <a:p>
            <a:pPr algn="ctr"/>
            <a:endParaRPr lang="zh-CN" altLang="en-US">
              <a:ea typeface="宋体" panose="02010600030101010101"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4899402" cy="46037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sym typeface="+mn-ea"/>
              </a:rPr>
              <a:t>台风天气的注意事项</a:t>
            </a:r>
            <a:endParaRPr lang="zh-CN" altLang="en-US" sz="2400" b="1" dirty="0">
              <a:solidFill>
                <a:srgbClr val="000066"/>
              </a:solidFill>
              <a:latin typeface="华文仿宋" panose="02010600040101010101" pitchFamily="2" charset="-122"/>
              <a:ea typeface="华文仿宋" panose="02010600040101010101" pitchFamily="2" charset="-122"/>
              <a:sym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864072" y="1268760"/>
            <a:ext cx="8568952"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dirty="0" smtClean="0">
                <a:latin typeface="+mn-ea"/>
              </a:rPr>
              <a:t>注意台风预警的升级和降级</a:t>
            </a:r>
            <a:endParaRPr lang="en-US" altLang="zh-CN" sz="2000" dirty="0" smtClean="0">
              <a:latin typeface="+mn-ea"/>
            </a:endParaRPr>
          </a:p>
          <a:p>
            <a:pPr marL="285750" indent="-285750">
              <a:lnSpc>
                <a:spcPct val="150000"/>
              </a:lnSpc>
              <a:buFont typeface="Wingdings" panose="05000000000000000000" pitchFamily="2" charset="2"/>
              <a:buChar char="l"/>
            </a:pPr>
            <a:r>
              <a:rPr lang="zh-CN" altLang="en-US" sz="2000" dirty="0" smtClean="0">
                <a:latin typeface="+mn-ea"/>
              </a:rPr>
              <a:t>决策时间点的把握</a:t>
            </a:r>
            <a:endParaRPr lang="en-US" altLang="zh-CN" sz="2000" dirty="0" smtClean="0">
              <a:latin typeface="+mn-ea"/>
            </a:endParaRPr>
          </a:p>
          <a:p>
            <a:pPr marL="285750" indent="-285750">
              <a:lnSpc>
                <a:spcPct val="150000"/>
              </a:lnSpc>
              <a:buFont typeface="Wingdings" panose="05000000000000000000" pitchFamily="2" charset="2"/>
              <a:buChar char="l"/>
            </a:pPr>
            <a:r>
              <a:rPr lang="zh-CN" altLang="en-US" sz="2000" dirty="0" smtClean="0">
                <a:latin typeface="+mn-ea"/>
              </a:rPr>
              <a:t>关注可能出现的小风大雨、大风小雨天气</a:t>
            </a:r>
            <a:endParaRPr lang="en-US" altLang="zh-CN" sz="2000" dirty="0" smtClean="0">
              <a:latin typeface="+mn-ea"/>
            </a:endParaRPr>
          </a:p>
          <a:p>
            <a:pPr marL="285750" indent="-285750">
              <a:lnSpc>
                <a:spcPct val="150000"/>
              </a:lnSpc>
              <a:buFont typeface="Wingdings" panose="05000000000000000000" pitchFamily="2" charset="2"/>
              <a:buChar char="l"/>
            </a:pPr>
            <a:r>
              <a:rPr lang="zh-CN" altLang="en-US" sz="2000" dirty="0" smtClean="0">
                <a:latin typeface="+mn-ea"/>
              </a:rPr>
              <a:t>航路更改申请</a:t>
            </a:r>
            <a:endParaRPr lang="zh-CN" altLang="en-US" sz="2000" dirty="0">
              <a:latin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521" t="25704" r="4929" b="19366"/>
          <a:stretch>
            <a:fillRect/>
          </a:stretch>
        </p:blipFill>
        <p:spPr>
          <a:xfrm>
            <a:off x="2091025" y="3763265"/>
            <a:ext cx="5940660" cy="2376264"/>
          </a:xfrm>
          <a:prstGeom prst="rect">
            <a:avLst/>
          </a:prstGeom>
        </p:spPr>
      </p:pic>
      <p:sp>
        <p:nvSpPr>
          <p:cNvPr id="6" name="TextBox 13"/>
          <p:cNvSpPr txBox="1"/>
          <p:nvPr/>
        </p:nvSpPr>
        <p:spPr>
          <a:xfrm>
            <a:off x="873195" y="1340768"/>
            <a:ext cx="8376320" cy="2308324"/>
          </a:xfrm>
          <a:prstGeom prst="rect">
            <a:avLst/>
          </a:prstGeom>
          <a:noFill/>
        </p:spPr>
        <p:txBody>
          <a:bodyPr wrap="square" rtlCol="0">
            <a:spAutoFit/>
          </a:bodyPr>
          <a:lstStyle/>
          <a:p>
            <a:pPr algn="ctr"/>
            <a:endParaRPr lang="en-US" altLang="zh-CN" sz="40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a:p>
            <a:pPr algn="ctr"/>
            <a:r>
              <a:rPr lang="zh-CN" altLang="en-US" sz="4000" b="1" dirty="0" smtClean="0">
                <a:solidFill>
                  <a:srgbClr val="002060"/>
                </a:solidFill>
                <a:latin typeface="Arial" panose="020B0604020202020204" pitchFamily="34" charset="0"/>
                <a:ea typeface="仿宋" panose="02010609060101010101" pitchFamily="49" charset="-122"/>
                <a:cs typeface="Arial" panose="020B0604020202020204" pitchFamily="34" charset="0"/>
              </a:rPr>
              <a:t> 谢谢！</a:t>
            </a:r>
            <a:endParaRPr lang="en-US" altLang="zh-CN" sz="40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a:p>
            <a:pPr algn="ctr"/>
            <a:endParaRPr lang="en-US" altLang="zh-CN" sz="3200" b="1"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a:p>
            <a:pPr algn="ctr"/>
            <a:r>
              <a:rPr lang="en-US" altLang="zh-CN" sz="3200" dirty="0" smtClean="0">
                <a:solidFill>
                  <a:srgbClr val="002060"/>
                </a:solidFill>
                <a:latin typeface="Arial" panose="020B0604020202020204" pitchFamily="34" charset="0"/>
                <a:ea typeface="仿宋" panose="02010609060101010101" pitchFamily="49" charset="-122"/>
                <a:cs typeface="Arial" panose="020B0604020202020204" pitchFamily="34" charset="0"/>
              </a:rPr>
              <a:t>Thank you!</a:t>
            </a:r>
            <a:endParaRPr lang="en-US" altLang="zh-CN" sz="3200" dirty="0" smtClean="0">
              <a:solidFill>
                <a:srgbClr val="002060"/>
              </a:solidFill>
              <a:latin typeface="Arial" panose="020B0604020202020204" pitchFamily="34" charset="0"/>
              <a:ea typeface="仿宋" panose="02010609060101010101" pitchFamily="49"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定义</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1200329"/>
          </a:xfrm>
          <a:prstGeom prst="rect">
            <a:avLst/>
          </a:prstGeom>
          <a:noFill/>
        </p:spPr>
        <p:txBody>
          <a:bodyPr wrap="square" rtlCol="0">
            <a:spAutoFit/>
          </a:bodyPr>
          <a:lstStyle/>
          <a:p>
            <a:endParaRPr lang="en-US" altLang="zh-CN" sz="2400" dirty="0" smtClean="0">
              <a:solidFill>
                <a:srgbClr val="002060"/>
              </a:solidFill>
            </a:endParaRPr>
          </a:p>
          <a:p>
            <a:r>
              <a:rPr lang="zh-CN" altLang="en-US" sz="2400" dirty="0" smtClean="0">
                <a:solidFill>
                  <a:srgbClr val="002060"/>
                </a:solidFill>
              </a:rPr>
              <a:t>    </a:t>
            </a:r>
            <a:r>
              <a:rPr lang="zh-CN" altLang="en-US" sz="2000" dirty="0" smtClean="0">
                <a:solidFill>
                  <a:srgbClr val="002060"/>
                </a:solidFill>
              </a:rPr>
              <a:t>雷暴</a:t>
            </a:r>
            <a:r>
              <a:rPr lang="zh-CN" altLang="en-US" sz="2000" dirty="0">
                <a:solidFill>
                  <a:srgbClr val="002060"/>
                </a:solidFill>
              </a:rPr>
              <a:t>是伴有雷击闪电的强对流性天气。</a:t>
            </a:r>
            <a:endParaRPr lang="zh-CN" altLang="en-US" sz="2000" dirty="0">
              <a:solidFill>
                <a:srgbClr val="002060"/>
              </a:solidFill>
            </a:endParaRPr>
          </a:p>
          <a:p>
            <a:pPr marL="285750" indent="-285750">
              <a:buFont typeface="Wingdings" panose="05000000000000000000" pitchFamily="2" charset="2"/>
              <a:buChar char="l"/>
            </a:pPr>
            <a:endParaRPr lang="en-US" altLang="zh-CN" sz="2400" dirty="0" smtClean="0">
              <a:solidFill>
                <a:srgbClr val="002060"/>
              </a:solidFill>
            </a:endParaRPr>
          </a:p>
        </p:txBody>
      </p:sp>
      <p:graphicFrame>
        <p:nvGraphicFramePr>
          <p:cNvPr id="6" name="图示 5"/>
          <p:cNvGraphicFramePr/>
          <p:nvPr/>
        </p:nvGraphicFramePr>
        <p:xfrm>
          <a:off x="2592264" y="2388835"/>
          <a:ext cx="5059524" cy="3898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dirty="0">
                <a:solidFill>
                  <a:srgbClr val="002060"/>
                </a:solidFill>
              </a:rPr>
              <a:t>雷暴形成的三个条件</a:t>
            </a:r>
            <a:endParaRPr lang="zh-CN" altLang="en-US" sz="2400" dirty="0">
              <a:solidFill>
                <a:srgbClr val="002060"/>
              </a:solidFill>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graphicFrame>
        <p:nvGraphicFramePr>
          <p:cNvPr id="6" name="图示 5"/>
          <p:cNvGraphicFramePr/>
          <p:nvPr/>
        </p:nvGraphicFramePr>
        <p:xfrm>
          <a:off x="2401149" y="2392009"/>
          <a:ext cx="3883274" cy="246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圆角矩形 7"/>
          <p:cNvSpPr/>
          <p:nvPr/>
        </p:nvSpPr>
        <p:spPr>
          <a:xfrm>
            <a:off x="6796861" y="2392009"/>
            <a:ext cx="792659" cy="2462624"/>
          </a:xfrm>
          <a:prstGeom prst="round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smtClean="0">
                <a:solidFill>
                  <a:schemeClr val="accent1">
                    <a:lumMod val="75000"/>
                  </a:schemeClr>
                </a:solidFill>
                <a:latin typeface="Times New Roman" panose="02020603050405020304" pitchFamily="18" charset="0"/>
                <a:ea typeface="幼圆" panose="02010509060101010101" pitchFamily="49" charset="-122"/>
              </a:rPr>
              <a:t>对流</a:t>
            </a:r>
            <a:endParaRPr lang="en-US" altLang="zh-CN" sz="2400" dirty="0" smtClean="0">
              <a:solidFill>
                <a:schemeClr val="accent1">
                  <a:lumMod val="75000"/>
                </a:schemeClr>
              </a:solidFill>
              <a:latin typeface="Times New Roman" panose="02020603050405020304" pitchFamily="18" charset="0"/>
              <a:ea typeface="幼圆" panose="02010509060101010101" pitchFamily="49" charset="-122"/>
            </a:endParaRPr>
          </a:p>
          <a:p>
            <a:pPr algn="ctr"/>
            <a:r>
              <a:rPr lang="zh-CN" altLang="en-US" sz="2400" dirty="0">
                <a:solidFill>
                  <a:schemeClr val="accent1">
                    <a:lumMod val="75000"/>
                  </a:schemeClr>
                </a:solidFill>
                <a:latin typeface="Times New Roman" panose="02020603050405020304" pitchFamily="18" charset="0"/>
                <a:ea typeface="幼圆" panose="02010509060101010101" pitchFamily="49" charset="-122"/>
              </a:rPr>
              <a:t>性</a:t>
            </a:r>
            <a:r>
              <a:rPr lang="zh-CN" altLang="en-US" sz="2400" dirty="0" smtClean="0">
                <a:solidFill>
                  <a:schemeClr val="accent1">
                    <a:lumMod val="75000"/>
                  </a:schemeClr>
                </a:solidFill>
                <a:latin typeface="Times New Roman" panose="02020603050405020304" pitchFamily="18" charset="0"/>
                <a:ea typeface="幼圆" panose="02010509060101010101" pitchFamily="49" charset="-122"/>
              </a:rPr>
              <a:t>天气</a:t>
            </a:r>
            <a:endParaRPr lang="zh-CN" altLang="en-US" sz="2400" dirty="0">
              <a:solidFill>
                <a:schemeClr val="accent1">
                  <a:lumMod val="75000"/>
                </a:schemeClr>
              </a:solidFill>
              <a:latin typeface="Times New Roman" panose="02020603050405020304" pitchFamily="18" charset="0"/>
              <a:ea typeface="幼圆" panose="02010509060101010101" pitchFamily="49" charset="-122"/>
            </a:endParaRPr>
          </a:p>
        </p:txBody>
      </p:sp>
      <p:sp>
        <p:nvSpPr>
          <p:cNvPr id="9" name="圆角矩形标注 8"/>
          <p:cNvSpPr/>
          <p:nvPr/>
        </p:nvSpPr>
        <p:spPr>
          <a:xfrm>
            <a:off x="4064602" y="5115832"/>
            <a:ext cx="3524918" cy="437069"/>
          </a:xfrm>
          <a:prstGeom prst="wedgeRoundRectCallout">
            <a:avLst>
              <a:gd name="adj1" fmla="val -64520"/>
              <a:gd name="adj2" fmla="val -15148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dirty="0">
                <a:solidFill>
                  <a:schemeClr val="accent1">
                    <a:lumMod val="75000"/>
                  </a:schemeClr>
                </a:solidFill>
                <a:latin typeface="Times New Roman" panose="02020603050405020304" pitchFamily="18" charset="0"/>
                <a:ea typeface="幼圆" panose="02010509060101010101" pitchFamily="49" charset="-122"/>
              </a:rPr>
              <a:t>触发条件</a:t>
            </a:r>
            <a:endParaRPr lang="en-US" altLang="zh-CN" sz="1400" dirty="0">
              <a:solidFill>
                <a:schemeClr val="accent1">
                  <a:lumMod val="75000"/>
                </a:schemeClr>
              </a:solidFill>
              <a:latin typeface="Times New Roman" panose="02020603050405020304" pitchFamily="18" charset="0"/>
              <a:ea typeface="幼圆" panose="02010509060101010101" pitchFamily="49" charset="-122"/>
            </a:endParaRPr>
          </a:p>
          <a:p>
            <a:r>
              <a:rPr lang="zh-CN" altLang="en-US" sz="1400" dirty="0" smtClean="0"/>
              <a:t>包括：锋面</a:t>
            </a:r>
            <a:r>
              <a:rPr lang="zh-CN" altLang="en-US" sz="1400" dirty="0"/>
              <a:t>、切变线、低涡、槽线、</a:t>
            </a:r>
            <a:r>
              <a:rPr lang="zh-CN" altLang="en-US" sz="1400" dirty="0" smtClean="0"/>
              <a:t>地形</a:t>
            </a:r>
            <a:endParaRPr lang="zh-CN" altLang="en-US" sz="1400" dirty="0"/>
          </a:p>
        </p:txBody>
      </p:sp>
      <p:sp>
        <p:nvSpPr>
          <p:cNvPr id="11" name="右大括号 10"/>
          <p:cNvSpPr/>
          <p:nvPr/>
        </p:nvSpPr>
        <p:spPr>
          <a:xfrm>
            <a:off x="4191029" y="3570012"/>
            <a:ext cx="483450" cy="978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4712172" y="3905353"/>
            <a:ext cx="1005404" cy="338554"/>
          </a:xfrm>
          <a:prstGeom prst="rect">
            <a:avLst/>
          </a:prstGeom>
          <a:noFill/>
        </p:spPr>
        <p:txBody>
          <a:bodyPr wrap="none" rtlCol="0">
            <a:spAutoFit/>
          </a:bodyPr>
          <a:lstStyle/>
          <a:p>
            <a:pPr algn="ctr"/>
            <a:r>
              <a:rPr lang="zh-CN" altLang="en-US" sz="1600" dirty="0">
                <a:solidFill>
                  <a:schemeClr val="accent1">
                    <a:lumMod val="75000"/>
                  </a:schemeClr>
                </a:solidFill>
                <a:latin typeface="Times New Roman" panose="02020603050405020304" pitchFamily="18" charset="0"/>
                <a:ea typeface="幼圆" panose="02010509060101010101" pitchFamily="49" charset="-122"/>
              </a:rPr>
              <a:t>产生对流</a:t>
            </a:r>
            <a:endParaRPr lang="zh-CN" altLang="en-US" sz="1600" dirty="0">
              <a:solidFill>
                <a:schemeClr val="accent1">
                  <a:lumMod val="75000"/>
                </a:schemeClr>
              </a:solidFill>
              <a:latin typeface="Times New Roman" panose="02020603050405020304" pitchFamily="18" charset="0"/>
              <a:ea typeface="幼圆"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飑线</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980728"/>
            <a:ext cx="9435906"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400" dirty="0">
                <a:solidFill>
                  <a:srgbClr val="002060"/>
                </a:solidFill>
              </a:rPr>
              <a:t>飑线是由</a:t>
            </a:r>
            <a:r>
              <a:rPr lang="zh-CN" altLang="en-US" sz="2400" dirty="0">
                <a:solidFill>
                  <a:srgbClr val="FF0000"/>
                </a:solidFill>
              </a:rPr>
              <a:t>许多雷暴单体</a:t>
            </a:r>
            <a:r>
              <a:rPr lang="zh-CN" altLang="en-US" sz="2400" dirty="0">
                <a:solidFill>
                  <a:srgbClr val="002060"/>
                </a:solidFill>
              </a:rPr>
              <a:t>（其中包括若干超级单体）侧向排列而形成的强对流云带，其水平尺度长、宽均约几十至上百公里，持续时间几小时至十几小时。“飑线”出现时通常伴有雷暴、大风（或龙卷风）、冰雹等，能量大，破坏力较强。</a:t>
            </a:r>
            <a:endParaRPr lang="zh-CN" altLang="en-US" sz="2400" dirty="0">
              <a:solidFill>
                <a:srgbClr val="002060"/>
              </a:solidFill>
            </a:endParaRPr>
          </a:p>
        </p:txBody>
      </p:sp>
      <p:pic>
        <p:nvPicPr>
          <p:cNvPr id="3" name="图片 2"/>
          <p:cNvPicPr>
            <a:picLocks noChangeAspect="1"/>
          </p:cNvPicPr>
          <p:nvPr/>
        </p:nvPicPr>
        <p:blipFill>
          <a:blip r:embed="rId2"/>
          <a:stretch>
            <a:fillRect/>
          </a:stretch>
        </p:blipFill>
        <p:spPr>
          <a:xfrm>
            <a:off x="2244013" y="3140968"/>
            <a:ext cx="5215443" cy="39115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a:solidFill>
                  <a:srgbClr val="000066"/>
                </a:solidFill>
                <a:latin typeface="华文仿宋" panose="02010600040101010101" pitchFamily="2" charset="-122"/>
                <a:ea typeface="华文仿宋" panose="02010600040101010101" pitchFamily="2" charset="-122"/>
              </a:rPr>
              <a:t>下击暴流</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sp>
        <p:nvSpPr>
          <p:cNvPr id="4" name="文本框 3"/>
          <p:cNvSpPr txBox="1"/>
          <p:nvPr/>
        </p:nvSpPr>
        <p:spPr>
          <a:xfrm>
            <a:off x="357158" y="1124744"/>
            <a:ext cx="9435906" cy="3231654"/>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400" dirty="0">
                <a:solidFill>
                  <a:srgbClr val="002060"/>
                </a:solidFill>
              </a:rPr>
              <a:t>下击暴流是雷暴强烈发展的产物，是一种突发性的强下降气流，它能产生雷暴大风、极强的</a:t>
            </a:r>
            <a:r>
              <a:rPr lang="zh-CN" altLang="en-US" sz="2400" dirty="0">
                <a:solidFill>
                  <a:srgbClr val="FF0000"/>
                </a:solidFill>
              </a:rPr>
              <a:t>垂直风切变和水平风切变</a:t>
            </a:r>
            <a:r>
              <a:rPr lang="zh-CN" altLang="en-US" sz="2400" dirty="0">
                <a:solidFill>
                  <a:srgbClr val="002060"/>
                </a:solidFill>
              </a:rPr>
              <a:t>，生命史一般比较短（</a:t>
            </a:r>
            <a:r>
              <a:rPr lang="en-US" altLang="zh-CN" sz="2400" dirty="0">
                <a:solidFill>
                  <a:srgbClr val="002060"/>
                </a:solidFill>
              </a:rPr>
              <a:t>10-15</a:t>
            </a:r>
            <a:r>
              <a:rPr lang="zh-CN" altLang="en-US" sz="2400" dirty="0">
                <a:solidFill>
                  <a:srgbClr val="002060"/>
                </a:solidFill>
              </a:rPr>
              <a:t>分钟），但对飞机的起飞和着陆有极大的危害，可以改变飞机正常飞行速度</a:t>
            </a:r>
            <a:r>
              <a:rPr lang="zh-CN" altLang="en-US" sz="2400" dirty="0" smtClean="0">
                <a:solidFill>
                  <a:srgbClr val="002060"/>
                </a:solidFill>
              </a:rPr>
              <a:t>。</a:t>
            </a:r>
            <a:endParaRPr lang="en-US" altLang="zh-CN" sz="2400" dirty="0" smtClean="0">
              <a:solidFill>
                <a:srgbClr val="002060"/>
              </a:solidFill>
            </a:endParaRPr>
          </a:p>
          <a:p>
            <a:pPr marL="285750" indent="-285750">
              <a:lnSpc>
                <a:spcPct val="150000"/>
              </a:lnSpc>
              <a:buFont typeface="Wingdings" panose="05000000000000000000" pitchFamily="2" charset="2"/>
              <a:buChar char="l"/>
            </a:pPr>
            <a:r>
              <a:rPr lang="zh-CN" altLang="en-US" sz="2400" dirty="0">
                <a:solidFill>
                  <a:srgbClr val="002060"/>
                </a:solidFill>
              </a:rPr>
              <a:t>在雷暴云体下的雨幡是出现强烈下击暴流的重要征兆。</a:t>
            </a:r>
            <a:endParaRPr lang="zh-CN" altLang="en-US" sz="2400" dirty="0">
              <a:solidFill>
                <a:srgbClr val="002060"/>
              </a:solidFill>
            </a:endParaRPr>
          </a:p>
          <a:p>
            <a:pPr marL="285750" indent="-285750">
              <a:buFont typeface="Wingdings" panose="05000000000000000000" pitchFamily="2" charset="2"/>
              <a:buChar char="l"/>
            </a:pPr>
            <a:endParaRPr lang="zh-CN" altLang="en-US" sz="2400" dirty="0">
              <a:solidFill>
                <a:srgbClr val="002060"/>
              </a:solidFill>
            </a:endParaRPr>
          </a:p>
        </p:txBody>
      </p:sp>
      <p:pic>
        <p:nvPicPr>
          <p:cNvPr id="8" name="Picture 7" descr="1219jd09"/>
          <p:cNvPicPr>
            <a:picLocks noChangeAspect="1" noChangeArrowheads="1"/>
          </p:cNvPicPr>
          <p:nvPr/>
        </p:nvPicPr>
        <p:blipFill>
          <a:blip r:embed="rId2">
            <a:extLst>
              <a:ext uri="{28A0092B-C50C-407E-A947-70E740481C1C}">
                <a14:useLocalDpi xmlns:a14="http://schemas.microsoft.com/office/drawing/2010/main" val="0"/>
              </a:ext>
            </a:extLst>
          </a:blip>
          <a:srcRect b="3587"/>
          <a:stretch>
            <a:fillRect/>
          </a:stretch>
        </p:blipFill>
        <p:spPr bwMode="auto">
          <a:xfrm>
            <a:off x="357158" y="3821113"/>
            <a:ext cx="977106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dirty="0"/>
          </a:p>
        </p:txBody>
      </p:sp>
      <p:sp>
        <p:nvSpPr>
          <p:cNvPr id="10" name="TextBox 9"/>
          <p:cNvSpPr txBox="1"/>
          <p:nvPr/>
        </p:nvSpPr>
        <p:spPr>
          <a:xfrm>
            <a:off x="357158" y="214290"/>
            <a:ext cx="3786214" cy="461665"/>
          </a:xfrm>
          <a:prstGeom prst="rect">
            <a:avLst/>
          </a:prstGeom>
          <a:noFill/>
        </p:spPr>
        <p:txBody>
          <a:bodyPr wrap="square" rtlCol="0">
            <a:spAutoFit/>
          </a:bodyPr>
          <a:lstStyle/>
          <a:p>
            <a:r>
              <a:rPr lang="zh-CN" altLang="en-US" sz="2400" b="1" dirty="0" smtClean="0">
                <a:solidFill>
                  <a:srgbClr val="000066"/>
                </a:solidFill>
                <a:latin typeface="华文仿宋" panose="02010600040101010101" pitchFamily="2" charset="-122"/>
                <a:ea typeface="华文仿宋" panose="02010600040101010101" pitchFamily="2" charset="-122"/>
              </a:rPr>
              <a:t>初雷月份的地理分布</a:t>
            </a:r>
            <a:endParaRPr lang="zh-CN" altLang="en-US" sz="2400" b="1" dirty="0">
              <a:solidFill>
                <a:srgbClr val="000066"/>
              </a:solidFill>
              <a:latin typeface="华文仿宋" panose="02010600040101010101" pitchFamily="2" charset="-122"/>
              <a:ea typeface="华文仿宋" panose="02010600040101010101"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8008" y="6165304"/>
            <a:ext cx="1808235" cy="648072"/>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66" y="1133870"/>
            <a:ext cx="6054667" cy="5054274"/>
          </a:xfrm>
          <a:prstGeom prst="rect">
            <a:avLst/>
          </a:prstGeom>
        </p:spPr>
      </p:pic>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a:noFill/>
          <a:round/>
        </a:ln>
      </a:spPr>
      <a:bodyPr wrap="none" anchor="ctr"/>
      <a:lstStyle>
        <a:defPPr>
          <a:defRPr>
            <a:ea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积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积分">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积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0</TotalTime>
  <Words>3257</Words>
  <Application>WPS 演示</Application>
  <PresentationFormat>自定义</PresentationFormat>
  <Paragraphs>343</Paragraphs>
  <Slides>41</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8" baseType="lpstr">
      <vt:lpstr>Arial</vt:lpstr>
      <vt:lpstr>宋体</vt:lpstr>
      <vt:lpstr>Wingdings</vt:lpstr>
      <vt:lpstr>仿宋</vt:lpstr>
      <vt:lpstr>华文仿宋</vt:lpstr>
      <vt:lpstr>Times New Roman</vt:lpstr>
      <vt:lpstr>Calibri</vt:lpstr>
      <vt:lpstr>微软雅黑</vt:lpstr>
      <vt:lpstr>Arial Unicode MS</vt:lpstr>
      <vt:lpstr>幼圆</vt:lpstr>
      <vt:lpstr>Tw Cen MT</vt:lpstr>
      <vt:lpstr>黑体</vt:lpstr>
      <vt:lpstr>华文宋体</vt:lpstr>
      <vt:lpstr>Wingdings</vt:lpstr>
      <vt:lpstr>Courier New</vt:lpstr>
      <vt:lpstr>Office 主题</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Administrator</cp:lastModifiedBy>
  <cp:revision>578</cp:revision>
  <cp:lastPrinted>2018-08-23T06:15:00Z</cp:lastPrinted>
  <dcterms:created xsi:type="dcterms:W3CDTF">2018-10-14T14:47:00Z</dcterms:created>
  <dcterms:modified xsi:type="dcterms:W3CDTF">2021-03-01T04:11:30Z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